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79" r:id="rId1"/>
  </p:sldMasterIdLst>
  <p:notesMasterIdLst>
    <p:notesMasterId r:id="rId46"/>
  </p:notesMasterIdLst>
  <p:sldIdLst>
    <p:sldId id="256" r:id="rId2"/>
    <p:sldId id="516" r:id="rId3"/>
    <p:sldId id="517" r:id="rId4"/>
    <p:sldId id="518" r:id="rId5"/>
    <p:sldId id="523" r:id="rId6"/>
    <p:sldId id="570" r:id="rId7"/>
    <p:sldId id="571" r:id="rId8"/>
    <p:sldId id="520" r:id="rId9"/>
    <p:sldId id="519" r:id="rId10"/>
    <p:sldId id="521" r:id="rId11"/>
    <p:sldId id="510" r:id="rId12"/>
    <p:sldId id="522" r:id="rId13"/>
    <p:sldId id="573" r:id="rId14"/>
    <p:sldId id="528" r:id="rId15"/>
    <p:sldId id="524" r:id="rId16"/>
    <p:sldId id="526" r:id="rId17"/>
    <p:sldId id="582" r:id="rId18"/>
    <p:sldId id="531" r:id="rId19"/>
    <p:sldId id="527" r:id="rId20"/>
    <p:sldId id="576" r:id="rId21"/>
    <p:sldId id="574" r:id="rId22"/>
    <p:sldId id="575" r:id="rId23"/>
    <p:sldId id="566" r:id="rId24"/>
    <p:sldId id="583" r:id="rId25"/>
    <p:sldId id="511" r:id="rId26"/>
    <p:sldId id="533" r:id="rId27"/>
    <p:sldId id="539" r:id="rId28"/>
    <p:sldId id="540" r:id="rId29"/>
    <p:sldId id="543" r:id="rId30"/>
    <p:sldId id="538" r:id="rId31"/>
    <p:sldId id="542" r:id="rId32"/>
    <p:sldId id="544" r:id="rId33"/>
    <p:sldId id="545" r:id="rId34"/>
    <p:sldId id="577" r:id="rId35"/>
    <p:sldId id="535" r:id="rId36"/>
    <p:sldId id="534" r:id="rId37"/>
    <p:sldId id="547" r:id="rId38"/>
    <p:sldId id="578" r:id="rId39"/>
    <p:sldId id="579" r:id="rId40"/>
    <p:sldId id="581" r:id="rId41"/>
    <p:sldId id="537" r:id="rId42"/>
    <p:sldId id="580" r:id="rId43"/>
    <p:sldId id="546" r:id="rId44"/>
    <p:sldId id="541" r:id="rId4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8698" autoAdjust="0"/>
    <p:restoredTop sz="93269" autoAdjust="0"/>
  </p:normalViewPr>
  <p:slideViewPr>
    <p:cSldViewPr snapToGrid="0">
      <p:cViewPr varScale="1">
        <p:scale>
          <a:sx n="103" d="100"/>
          <a:sy n="103" d="100"/>
        </p:scale>
        <p:origin x="114" y="168"/>
      </p:cViewPr>
      <p:guideLst/>
    </p:cSldViewPr>
  </p:slideViewPr>
  <p:notesTextViewPr>
    <p:cViewPr>
      <p:scale>
        <a:sx n="3" d="2"/>
        <a:sy n="3" d="2"/>
      </p:scale>
      <p:origin x="0" y="0"/>
    </p:cViewPr>
  </p:notesTextViewPr>
  <p:sorterViewPr>
    <p:cViewPr varScale="1">
      <p:scale>
        <a:sx n="100" d="100"/>
        <a:sy n="100" d="100"/>
      </p:scale>
      <p:origin x="0" y="0"/>
    </p:cViewPr>
  </p:sorterViewPr>
  <p:notesViewPr>
    <p:cSldViewPr snapToGrid="0">
      <p:cViewPr varScale="1">
        <p:scale>
          <a:sx n="85" d="100"/>
          <a:sy n="85" d="100"/>
        </p:scale>
        <p:origin x="3168" y="7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917AB96-EA4E-45D9-BE0D-31444D58337D}" type="datetimeFigureOut">
              <a:rPr lang="en-GB" smtClean="0"/>
              <a:t>18/11/2024</a:t>
            </a:fld>
            <a:endParaRPr lang="en-GB"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r>
              <a:rPr lang="en-GB" dirty="0" smtClean="0"/>
              <a:t>33</a:t>
            </a:r>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867C8F7-FF71-4F25-A9C3-008D9FDA093E}" type="slidenum">
              <a:rPr lang="en-GB" smtClean="0"/>
              <a:t>‹#›</a:t>
            </a:fld>
            <a:endParaRPr lang="en-GB" dirty="0"/>
          </a:p>
        </p:txBody>
      </p:sp>
    </p:spTree>
    <p:extLst>
      <p:ext uri="{BB962C8B-B14F-4D97-AF65-F5344CB8AC3E}">
        <p14:creationId xmlns:p14="http://schemas.microsoft.com/office/powerpoint/2010/main" val="26613799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7867C8F7-FF71-4F25-A9C3-008D9FDA093E}" type="slidenum">
              <a:rPr lang="en-GB" smtClean="0"/>
              <a:t>1</a:t>
            </a:fld>
            <a:endParaRPr lang="en-GB" dirty="0"/>
          </a:p>
        </p:txBody>
      </p:sp>
    </p:spTree>
    <p:extLst>
      <p:ext uri="{BB962C8B-B14F-4D97-AF65-F5344CB8AC3E}">
        <p14:creationId xmlns:p14="http://schemas.microsoft.com/office/powerpoint/2010/main" val="17739649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en-US" dirty="0" smtClean="0"/>
              <a:t>Click to edit Master title style</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9A158B95-4CF9-43A6-9066-8C025B146548}" type="datetimeFigureOut">
              <a:rPr lang="en-GB" smtClean="0"/>
              <a:t>18/11/2024</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53E05A49-B8B3-424D-8B37-637C0C26C03A}" type="slidenum">
              <a:rPr lang="en-GB" smtClean="0"/>
              <a:t>‹#›</a:t>
            </a:fld>
            <a:endParaRPr lang="en-GB" dirty="0"/>
          </a:p>
        </p:txBody>
      </p:sp>
    </p:spTree>
    <p:extLst>
      <p:ext uri="{BB962C8B-B14F-4D97-AF65-F5344CB8AC3E}">
        <p14:creationId xmlns:p14="http://schemas.microsoft.com/office/powerpoint/2010/main" val="15580564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en-US" dirty="0" smtClean="0"/>
              <a:t>Click to edit Master title style</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A158B95-4CF9-43A6-9066-8C025B146548}" type="datetimeFigureOut">
              <a:rPr lang="en-GB" smtClean="0"/>
              <a:t>18/11/2024</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53E05A49-B8B3-424D-8B37-637C0C26C03A}" type="slidenum">
              <a:rPr lang="en-GB" smtClean="0"/>
              <a:t>‹#›</a:t>
            </a:fld>
            <a:endParaRPr lang="en-GB" dirty="0"/>
          </a:p>
        </p:txBody>
      </p:sp>
    </p:spTree>
    <p:extLst>
      <p:ext uri="{BB962C8B-B14F-4D97-AF65-F5344CB8AC3E}">
        <p14:creationId xmlns:p14="http://schemas.microsoft.com/office/powerpoint/2010/main" val="243205463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en-US" dirty="0" smtClean="0"/>
              <a:t>American History and Politics</a:t>
            </a:r>
            <a:br>
              <a:rPr lang="en-US" dirty="0" smtClean="0"/>
            </a:br>
            <a:r>
              <a:rPr lang="en-US" dirty="0" smtClean="0"/>
              <a:t>Session 1: Pre Columbian America</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en-US" dirty="0" smtClean="0"/>
              <a:t>The First Americans</a:t>
            </a:r>
          </a:p>
          <a:p>
            <a:pPr lvl="0"/>
            <a:endParaRPr lang="en-US" dirty="0" smtClean="0"/>
          </a:p>
          <a:p>
            <a:pPr lvl="0"/>
            <a:r>
              <a:rPr lang="en-US" dirty="0" smtClean="0"/>
              <a:t>Native American cultures 1493</a:t>
            </a:r>
          </a:p>
          <a:p>
            <a:pPr lvl="0"/>
            <a:endParaRPr lang="en-US" dirty="0" smtClean="0"/>
          </a:p>
          <a:p>
            <a:pPr lvl="0"/>
            <a:r>
              <a:rPr lang="en-US" dirty="0" smtClean="0"/>
              <a:t>The W</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9A158B95-4CF9-43A6-9066-8C025B146548}" type="datetimeFigureOut">
              <a:rPr lang="en-GB" smtClean="0"/>
              <a:t>18/11/2024</a:t>
            </a:fld>
            <a:endParaRPr lang="en-GB" dirty="0"/>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GB" dirty="0"/>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53E05A49-B8B3-424D-8B37-637C0C26C03A}" type="slidenum">
              <a:rPr lang="en-GB" smtClean="0"/>
              <a:t>‹#›</a:t>
            </a:fld>
            <a:endParaRPr lang="en-GB" dirty="0"/>
          </a:p>
        </p:txBody>
      </p:sp>
    </p:spTree>
    <p:extLst>
      <p:ext uri="{BB962C8B-B14F-4D97-AF65-F5344CB8AC3E}">
        <p14:creationId xmlns:p14="http://schemas.microsoft.com/office/powerpoint/2010/main" val="3685335589"/>
      </p:ext>
    </p:extLst>
  </p:cSld>
  <p:clrMap bg1="lt1" tx1="dk1" bg2="lt2" tx2="dk2" accent1="accent1" accent2="accent2" accent3="accent3" accent4="accent4" accent5="accent5" accent6="accent6" hlink="hlink" folHlink="folHlink"/>
  <p:sldLayoutIdLst>
    <p:sldLayoutId id="2147483780" r:id="rId1"/>
    <p:sldLayoutId id="2147483781" r:id="rId2"/>
  </p:sldLayoutIdLst>
  <p:txStyles>
    <p:titleStyle>
      <a:lvl1pPr algn="l" defTabSz="457200" rtl="0" eaLnBrk="1" latinLnBrk="0" hangingPunct="1">
        <a:spcBef>
          <a:spcPct val="0"/>
        </a:spcBef>
        <a:buNone/>
        <a:defRPr sz="3600" kern="1200" baseline="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baseline="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hyperlink" Target="https://en.wikipedia.org/wiki/Prohibition_in_the_United_States#cite_note-69" TargetMode="External"/><Relationship Id="rId2" Type="http://schemas.openxmlformats.org/officeDocument/2006/relationships/hyperlink" Target="https://en.wikipedia.org/wiki/Washington_Monument" TargetMode="Externa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32294" y="967263"/>
            <a:ext cx="10151165" cy="1150212"/>
          </a:xfrm>
        </p:spPr>
        <p:txBody>
          <a:bodyPr/>
          <a:lstStyle/>
          <a:p>
            <a:pPr algn="ctr"/>
            <a:r>
              <a:rPr lang="en-GB" dirty="0" smtClean="0"/>
              <a:t>American History </a:t>
            </a:r>
            <a:endParaRPr lang="en-GB" dirty="0"/>
          </a:p>
        </p:txBody>
      </p:sp>
      <p:sp>
        <p:nvSpPr>
          <p:cNvPr id="4" name="Subtitle 3"/>
          <p:cNvSpPr>
            <a:spLocks noGrp="1"/>
          </p:cNvSpPr>
          <p:nvPr>
            <p:ph type="subTitle" idx="1"/>
          </p:nvPr>
        </p:nvSpPr>
        <p:spPr>
          <a:xfrm>
            <a:off x="675172" y="3129014"/>
            <a:ext cx="9554083" cy="1126283"/>
          </a:xfrm>
        </p:spPr>
        <p:txBody>
          <a:bodyPr>
            <a:normAutofit lnSpcReduction="10000"/>
          </a:bodyPr>
          <a:lstStyle/>
          <a:p>
            <a:pPr algn="ctr"/>
            <a:r>
              <a:rPr lang="en-GB" sz="3200" dirty="0" smtClean="0">
                <a:latin typeface="Arial" panose="020B0604020202020204" pitchFamily="34" charset="0"/>
                <a:cs typeface="Arial" panose="020B0604020202020204" pitchFamily="34" charset="0"/>
              </a:rPr>
              <a:t>Talk 27: Roaring Twenties (1921-1929</a:t>
            </a:r>
            <a:r>
              <a:rPr lang="en-GB" sz="3200" dirty="0" smtClean="0">
                <a:latin typeface="Arial" panose="020B0604020202020204" pitchFamily="34" charset="0"/>
                <a:cs typeface="Arial" panose="020B0604020202020204" pitchFamily="34" charset="0"/>
              </a:rPr>
              <a:t>)</a:t>
            </a:r>
          </a:p>
          <a:p>
            <a:pPr algn="ctr"/>
            <a:r>
              <a:rPr lang="en-GB" sz="3200" dirty="0" smtClean="0">
                <a:latin typeface="Arial" panose="020B0604020202020204" pitchFamily="34" charset="0"/>
                <a:cs typeface="Arial" panose="020B0604020202020204" pitchFamily="34" charset="0"/>
              </a:rPr>
              <a:t>Part Three</a:t>
            </a:r>
            <a:endParaRPr lang="en-GB" sz="3200" dirty="0" smtClean="0">
              <a:latin typeface="Arial" panose="020B0604020202020204" pitchFamily="34" charset="0"/>
              <a:cs typeface="Arial" panose="020B0604020202020204" pitchFamily="34" charset="0"/>
            </a:endParaRPr>
          </a:p>
          <a:p>
            <a:endParaRPr lang="en-GB" sz="3200" dirty="0">
              <a:latin typeface="Arial" panose="020B0604020202020204" pitchFamily="34" charset="0"/>
              <a:cs typeface="Arial" panose="020B0604020202020204" pitchFamily="34" charset="0"/>
            </a:endParaRPr>
          </a:p>
        </p:txBody>
      </p:sp>
      <p:sp>
        <p:nvSpPr>
          <p:cNvPr id="3" name="TextBox 2"/>
          <p:cNvSpPr txBox="1"/>
          <p:nvPr/>
        </p:nvSpPr>
        <p:spPr>
          <a:xfrm>
            <a:off x="11151909" y="443060"/>
            <a:ext cx="312906" cy="369332"/>
          </a:xfrm>
          <a:prstGeom prst="rect">
            <a:avLst/>
          </a:prstGeom>
          <a:noFill/>
        </p:spPr>
        <p:txBody>
          <a:bodyPr wrap="none" rtlCol="0">
            <a:spAutoFit/>
          </a:bodyPr>
          <a:lstStyle/>
          <a:p>
            <a:r>
              <a:rPr lang="en-GB" dirty="0" smtClean="0"/>
              <a:t>1</a:t>
            </a:r>
            <a:endParaRPr lang="en-GB" dirty="0"/>
          </a:p>
        </p:txBody>
      </p:sp>
    </p:spTree>
    <p:extLst>
      <p:ext uri="{BB962C8B-B14F-4D97-AF65-F5344CB8AC3E}">
        <p14:creationId xmlns:p14="http://schemas.microsoft.com/office/powerpoint/2010/main" val="174089537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59600" y="385985"/>
            <a:ext cx="8911687" cy="1280890"/>
          </a:xfrm>
        </p:spPr>
        <p:txBody>
          <a:bodyPr/>
          <a:lstStyle/>
          <a:p>
            <a:r>
              <a:rPr lang="en-GB" dirty="0" smtClean="0"/>
              <a:t>Stone Mountain monument</a:t>
            </a:r>
            <a:br>
              <a:rPr lang="en-GB" dirty="0" smtClean="0"/>
            </a:br>
            <a:r>
              <a:rPr lang="en-GB" dirty="0" smtClean="0"/>
              <a:t>..started 1915…completed 1972</a:t>
            </a:r>
            <a:endParaRPr lang="en-GB" dirty="0"/>
          </a:p>
        </p:txBody>
      </p:sp>
      <p:pic>
        <p:nvPicPr>
          <p:cNvPr id="6146" name="Picture 2" descr="undefine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6224" y="1790700"/>
            <a:ext cx="11753851" cy="5067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9632889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40525" y="214535"/>
            <a:ext cx="8911687" cy="1280890"/>
          </a:xfrm>
        </p:spPr>
        <p:txBody>
          <a:bodyPr/>
          <a:lstStyle/>
          <a:p>
            <a:r>
              <a:rPr lang="en-GB" dirty="0" smtClean="0"/>
              <a:t>Generals heroes….not traitors</a:t>
            </a:r>
            <a:endParaRPr lang="en-GB" dirty="0"/>
          </a:p>
        </p:txBody>
      </p:sp>
      <p:sp>
        <p:nvSpPr>
          <p:cNvPr id="3" name="Content Placeholder 2"/>
          <p:cNvSpPr>
            <a:spLocks noGrp="1"/>
          </p:cNvSpPr>
          <p:nvPr>
            <p:ph idx="1"/>
          </p:nvPr>
        </p:nvSpPr>
        <p:spPr/>
        <p:txBody>
          <a:bodyPr/>
          <a:lstStyle/>
          <a:p>
            <a:endParaRPr lang="en-GB" dirty="0"/>
          </a:p>
        </p:txBody>
      </p:sp>
      <p:pic>
        <p:nvPicPr>
          <p:cNvPr id="4" name="Picture 3"/>
          <p:cNvPicPr>
            <a:picLocks noChangeAspect="1"/>
          </p:cNvPicPr>
          <p:nvPr/>
        </p:nvPicPr>
        <p:blipFill>
          <a:blip r:embed="rId2"/>
          <a:stretch>
            <a:fillRect/>
          </a:stretch>
        </p:blipFill>
        <p:spPr>
          <a:xfrm>
            <a:off x="0" y="1000461"/>
            <a:ext cx="12192000" cy="5857539"/>
          </a:xfrm>
          <a:prstGeom prst="rect">
            <a:avLst/>
          </a:prstGeom>
        </p:spPr>
      </p:pic>
    </p:spTree>
    <p:extLst>
      <p:ext uri="{BB962C8B-B14F-4D97-AF65-F5344CB8AC3E}">
        <p14:creationId xmlns:p14="http://schemas.microsoft.com/office/powerpoint/2010/main" val="273516980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54675" y="166910"/>
            <a:ext cx="8911687" cy="1280890"/>
          </a:xfrm>
        </p:spPr>
        <p:txBody>
          <a:bodyPr/>
          <a:lstStyle/>
          <a:p>
            <a:pPr algn="ctr"/>
            <a:r>
              <a:rPr lang="en-GB" dirty="0" smtClean="0"/>
              <a:t>Klu Klux Klan Version 1.0 (1866-1870)</a:t>
            </a:r>
            <a:endParaRPr lang="en-GB" dirty="0"/>
          </a:p>
        </p:txBody>
      </p:sp>
      <p:sp>
        <p:nvSpPr>
          <p:cNvPr id="3" name="Content Placeholder 2"/>
          <p:cNvSpPr>
            <a:spLocks noGrp="1"/>
          </p:cNvSpPr>
          <p:nvPr>
            <p:ph idx="1"/>
          </p:nvPr>
        </p:nvSpPr>
        <p:spPr>
          <a:xfrm>
            <a:off x="0" y="1228726"/>
            <a:ext cx="12579276" cy="5629274"/>
          </a:xfrm>
        </p:spPr>
        <p:txBody>
          <a:bodyPr>
            <a:normAutofit/>
          </a:bodyPr>
          <a:lstStyle/>
          <a:p>
            <a:pPr lvl="1"/>
            <a:r>
              <a:rPr lang="en-GB" sz="3000" dirty="0" smtClean="0">
                <a:latin typeface="Arial" panose="020B0604020202020204" pitchFamily="34" charset="0"/>
                <a:cs typeface="Arial" panose="020B0604020202020204" pitchFamily="34" charset="0"/>
              </a:rPr>
              <a:t>Post Civil war Terrorist group resisting Northern occupation &amp; reconstruction War</a:t>
            </a:r>
          </a:p>
          <a:p>
            <a:pPr lvl="1"/>
            <a:endParaRPr lang="en-GB" sz="3000" dirty="0" smtClean="0">
              <a:latin typeface="Arial" panose="020B0604020202020204" pitchFamily="34" charset="0"/>
              <a:cs typeface="Arial" panose="020B0604020202020204" pitchFamily="34" charset="0"/>
            </a:endParaRPr>
          </a:p>
          <a:p>
            <a:pPr lvl="1"/>
            <a:r>
              <a:rPr lang="en-GB" sz="3000" dirty="0" smtClean="0">
                <a:latin typeface="Arial" panose="020B0604020202020204" pitchFamily="34" charset="0"/>
                <a:cs typeface="Arial" panose="020B0604020202020204" pitchFamily="34" charset="0"/>
              </a:rPr>
              <a:t> Murders  (white) “Northern </a:t>
            </a:r>
            <a:r>
              <a:rPr lang="en-GB" sz="3000" dirty="0">
                <a:latin typeface="Arial" panose="020B0604020202020204" pitchFamily="34" charset="0"/>
                <a:cs typeface="Arial" panose="020B0604020202020204" pitchFamily="34" charset="0"/>
              </a:rPr>
              <a:t>Freedman’s </a:t>
            </a:r>
            <a:r>
              <a:rPr lang="en-GB" sz="3000" dirty="0" smtClean="0">
                <a:latin typeface="Arial" panose="020B0604020202020204" pitchFamily="34" charset="0"/>
                <a:cs typeface="Arial" panose="020B0604020202020204" pitchFamily="34" charset="0"/>
              </a:rPr>
              <a:t>Bureau” employees …blacks intimidated, seldom murdered</a:t>
            </a:r>
          </a:p>
          <a:p>
            <a:pPr lvl="1"/>
            <a:endParaRPr lang="en-GB" sz="3000" dirty="0" smtClean="0">
              <a:latin typeface="Arial" panose="020B0604020202020204" pitchFamily="34" charset="0"/>
              <a:cs typeface="Arial" panose="020B0604020202020204" pitchFamily="34" charset="0"/>
            </a:endParaRPr>
          </a:p>
          <a:p>
            <a:pPr lvl="1"/>
            <a:r>
              <a:rPr lang="en-GB" sz="3000" dirty="0" smtClean="0">
                <a:latin typeface="Arial" panose="020B0604020202020204" pitchFamily="34" charset="0"/>
                <a:cs typeface="Arial" panose="020B0604020202020204" pitchFamily="34" charset="0"/>
              </a:rPr>
              <a:t>Local to South…no national organisation …</a:t>
            </a:r>
            <a:r>
              <a:rPr lang="en-GB" sz="3000" dirty="0">
                <a:latin typeface="Arial" panose="020B0604020202020204" pitchFamily="34" charset="0"/>
                <a:cs typeface="Arial" panose="020B0604020202020204" pitchFamily="34" charset="0"/>
              </a:rPr>
              <a:t>m</a:t>
            </a:r>
            <a:r>
              <a:rPr lang="en-GB" sz="3000" dirty="0" smtClean="0">
                <a:latin typeface="Arial" panose="020B0604020202020204" pitchFamily="34" charset="0"/>
                <a:cs typeface="Arial" panose="020B0604020202020204" pitchFamily="34" charset="0"/>
              </a:rPr>
              <a:t>imic “Knights of Malta”…50, 000 member…secret men's groups</a:t>
            </a:r>
          </a:p>
          <a:p>
            <a:pPr lvl="1"/>
            <a:endParaRPr lang="en-GB" sz="3000" dirty="0">
              <a:latin typeface="Arial" panose="020B0604020202020204" pitchFamily="34" charset="0"/>
              <a:cs typeface="Arial" panose="020B0604020202020204" pitchFamily="34" charset="0"/>
            </a:endParaRPr>
          </a:p>
          <a:p>
            <a:pPr lvl="1"/>
            <a:r>
              <a:rPr lang="en-GB" sz="3000" dirty="0">
                <a:latin typeface="Arial" panose="020B0604020202020204" pitchFamily="34" charset="0"/>
                <a:cs typeface="Arial" panose="020B0604020202020204" pitchFamily="34" charset="0"/>
              </a:rPr>
              <a:t>Suppressed by President </a:t>
            </a:r>
            <a:r>
              <a:rPr lang="en-GB" sz="3000" dirty="0" smtClean="0">
                <a:latin typeface="Arial" panose="020B0604020202020204" pitchFamily="34" charset="0"/>
                <a:cs typeface="Arial" panose="020B0604020202020204" pitchFamily="34" charset="0"/>
              </a:rPr>
              <a:t>Grant 1870</a:t>
            </a:r>
            <a:endParaRPr lang="en-GB" sz="3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49008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54289" y="258350"/>
            <a:ext cx="8911687" cy="1280890"/>
          </a:xfrm>
        </p:spPr>
        <p:txBody>
          <a:bodyPr/>
          <a:lstStyle/>
          <a:p>
            <a:r>
              <a:rPr lang="en-GB" dirty="0" smtClean="0"/>
              <a:t>KKK version 2.0 (1915-1940’s)</a:t>
            </a:r>
            <a:endParaRPr lang="en-GB" dirty="0"/>
          </a:p>
        </p:txBody>
      </p:sp>
      <p:sp>
        <p:nvSpPr>
          <p:cNvPr id="3" name="Content Placeholder 2"/>
          <p:cNvSpPr>
            <a:spLocks noGrp="1"/>
          </p:cNvSpPr>
          <p:nvPr>
            <p:ph idx="1"/>
          </p:nvPr>
        </p:nvSpPr>
        <p:spPr>
          <a:xfrm>
            <a:off x="344244" y="1108037"/>
            <a:ext cx="11966089" cy="4883973"/>
          </a:xfrm>
        </p:spPr>
        <p:txBody>
          <a:bodyPr>
            <a:noAutofit/>
          </a:bodyPr>
          <a:lstStyle/>
          <a:p>
            <a:r>
              <a:rPr lang="en-GB" sz="2800" dirty="0" smtClean="0">
                <a:latin typeface="Arial" panose="020B0604020202020204" pitchFamily="34" charset="0"/>
                <a:cs typeface="Arial" panose="020B0604020202020204" pitchFamily="34" charset="0"/>
              </a:rPr>
              <a:t>National Organisation led by Protestant Minister (Reverend Simmons)</a:t>
            </a:r>
          </a:p>
          <a:p>
            <a:pPr lvl="1"/>
            <a:r>
              <a:rPr lang="en-GB" sz="2800" dirty="0" smtClean="0">
                <a:latin typeface="Arial" panose="020B0604020202020204" pitchFamily="34" charset="0"/>
                <a:cs typeface="Arial" panose="020B0604020202020204" pitchFamily="34" charset="0"/>
              </a:rPr>
              <a:t>Scientific Racism based</a:t>
            </a:r>
          </a:p>
          <a:p>
            <a:pPr lvl="1"/>
            <a:r>
              <a:rPr lang="en-GB" sz="2800" dirty="0" smtClean="0">
                <a:latin typeface="Arial" panose="020B0604020202020204" pitchFamily="34" charset="0"/>
                <a:cs typeface="Arial" panose="020B0604020202020204" pitchFamily="34" charset="0"/>
              </a:rPr>
              <a:t>Fuelled by “Great migration” of blacks from South  </a:t>
            </a:r>
          </a:p>
          <a:p>
            <a:pPr lvl="1"/>
            <a:r>
              <a:rPr lang="en-GB" sz="2600" dirty="0" smtClean="0">
                <a:latin typeface="Arial" panose="020B0604020202020204" pitchFamily="34" charset="0"/>
                <a:cs typeface="Arial" panose="020B0604020202020204" pitchFamily="34" charset="0"/>
              </a:rPr>
              <a:t>Social movement with 3-5 million members mid 1920’s</a:t>
            </a:r>
            <a:endParaRPr lang="en-GB" sz="2600" dirty="0">
              <a:latin typeface="Arial" panose="020B0604020202020204" pitchFamily="34" charset="0"/>
              <a:cs typeface="Arial" panose="020B0604020202020204" pitchFamily="34" charset="0"/>
            </a:endParaRPr>
          </a:p>
          <a:p>
            <a:pPr lvl="1"/>
            <a:r>
              <a:rPr lang="en-GB" sz="2600" dirty="0" smtClean="0">
                <a:latin typeface="Arial" panose="020B0604020202020204" pitchFamily="34" charset="0"/>
                <a:cs typeface="Arial" panose="020B0604020202020204" pitchFamily="34" charset="0"/>
              </a:rPr>
              <a:t>Adopt costumes shown on “Birth of a Nation”… made up rituals</a:t>
            </a:r>
          </a:p>
          <a:p>
            <a:endParaRPr lang="en-GB" sz="2800" dirty="0">
              <a:latin typeface="Arial" panose="020B0604020202020204" pitchFamily="34" charset="0"/>
              <a:cs typeface="Arial" panose="020B0604020202020204" pitchFamily="34" charset="0"/>
            </a:endParaRPr>
          </a:p>
          <a:p>
            <a:r>
              <a:rPr lang="en-GB" sz="2800" dirty="0" smtClean="0">
                <a:latin typeface="Arial" panose="020B0604020202020204" pitchFamily="34" charset="0"/>
                <a:cs typeface="Arial" panose="020B0604020202020204" pitchFamily="34" charset="0"/>
              </a:rPr>
              <a:t>Targets both Catholic and Blacks…intimidates former, lynches latter</a:t>
            </a:r>
          </a:p>
          <a:p>
            <a:endParaRPr lang="en-GB" sz="2800" dirty="0">
              <a:latin typeface="Arial" panose="020B0604020202020204" pitchFamily="34" charset="0"/>
              <a:cs typeface="Arial" panose="020B0604020202020204" pitchFamily="34" charset="0"/>
            </a:endParaRPr>
          </a:p>
          <a:p>
            <a:r>
              <a:rPr lang="en-GB" sz="2800" dirty="0" smtClean="0">
                <a:latin typeface="Arial" panose="020B0604020202020204" pitchFamily="34" charset="0"/>
                <a:cs typeface="Arial" panose="020B0604020202020204" pitchFamily="34" charset="0"/>
              </a:rPr>
              <a:t>Peak member 1925…scandals (sex &amp; booze)…rapid decline, but remains threat </a:t>
            </a:r>
          </a:p>
          <a:p>
            <a:pPr marL="0" indent="0">
              <a:buNone/>
            </a:pPr>
            <a:r>
              <a:rPr lang="en-GB" sz="2800" dirty="0" smtClean="0">
                <a:latin typeface="Arial" panose="020B0604020202020204" pitchFamily="34" charset="0"/>
                <a:cs typeface="Arial" panose="020B0604020202020204" pitchFamily="34" charset="0"/>
              </a:rPr>
              <a:t> </a:t>
            </a:r>
          </a:p>
          <a:p>
            <a:pPr marL="457200" lvl="1" indent="0">
              <a:buNone/>
            </a:pPr>
            <a:endParaRPr lang="en-GB" sz="2600" dirty="0" smtClean="0">
              <a:latin typeface="Arial" panose="020B0604020202020204" pitchFamily="34" charset="0"/>
              <a:cs typeface="Arial" panose="020B0604020202020204" pitchFamily="34" charset="0"/>
            </a:endParaRPr>
          </a:p>
          <a:p>
            <a:pPr marL="457200" lvl="1" indent="0">
              <a:buNone/>
            </a:pPr>
            <a:endParaRPr lang="en-GB" sz="2600" dirty="0">
              <a:latin typeface="Arial" panose="020B0604020202020204" pitchFamily="34" charset="0"/>
              <a:cs typeface="Arial" panose="020B0604020202020204" pitchFamily="34" charset="0"/>
            </a:endParaRPr>
          </a:p>
          <a:p>
            <a:endParaRPr lang="en-GB" sz="2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89790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73925" y="100235"/>
            <a:ext cx="8911687" cy="1280890"/>
          </a:xfrm>
        </p:spPr>
        <p:txBody>
          <a:bodyPr/>
          <a:lstStyle/>
          <a:p>
            <a:pPr algn="ctr"/>
            <a:r>
              <a:rPr lang="en-GB" dirty="0" smtClean="0"/>
              <a:t>…a family affair</a:t>
            </a:r>
            <a:endParaRPr lang="en-GB" dirty="0"/>
          </a:p>
        </p:txBody>
      </p:sp>
      <p:pic>
        <p:nvPicPr>
          <p:cNvPr id="10242" name="Picture 2" descr="32 Chilling Images of the Ku Klux Klan and Their Childre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6550" y="849855"/>
            <a:ext cx="11969750" cy="60081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7931572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01134" y="147860"/>
            <a:ext cx="9866312" cy="1280890"/>
          </a:xfrm>
        </p:spPr>
        <p:txBody>
          <a:bodyPr>
            <a:normAutofit/>
          </a:bodyPr>
          <a:lstStyle/>
          <a:p>
            <a:pPr algn="ctr"/>
            <a:r>
              <a:rPr lang="en-GB" dirty="0" smtClean="0"/>
              <a:t>Anti Catholic propaganda</a:t>
            </a:r>
            <a:endParaRPr lang="en-GB" dirty="0"/>
          </a:p>
        </p:txBody>
      </p:sp>
      <p:pic>
        <p:nvPicPr>
          <p:cNvPr id="5" name="Picture 4"/>
          <p:cNvPicPr>
            <a:picLocks noChangeAspect="1"/>
          </p:cNvPicPr>
          <p:nvPr/>
        </p:nvPicPr>
        <p:blipFill>
          <a:blip r:embed="rId2"/>
          <a:stretch>
            <a:fillRect/>
          </a:stretch>
        </p:blipFill>
        <p:spPr>
          <a:xfrm>
            <a:off x="5534025" y="796066"/>
            <a:ext cx="6886575" cy="6061934"/>
          </a:xfrm>
          <a:prstGeom prst="rect">
            <a:avLst/>
          </a:prstGeom>
        </p:spPr>
      </p:pic>
      <p:pic>
        <p:nvPicPr>
          <p:cNvPr id="6" name="Picture 5"/>
          <p:cNvPicPr>
            <a:picLocks noChangeAspect="1"/>
          </p:cNvPicPr>
          <p:nvPr/>
        </p:nvPicPr>
        <p:blipFill>
          <a:blip r:embed="rId3"/>
          <a:stretch>
            <a:fillRect/>
          </a:stretch>
        </p:blipFill>
        <p:spPr>
          <a:xfrm>
            <a:off x="200635" y="1021976"/>
            <a:ext cx="5523890" cy="5740774"/>
          </a:xfrm>
          <a:prstGeom prst="rect">
            <a:avLst/>
          </a:prstGeom>
        </p:spPr>
      </p:pic>
    </p:spTree>
    <p:extLst>
      <p:ext uri="{BB962C8B-B14F-4D97-AF65-F5344CB8AC3E}">
        <p14:creationId xmlns:p14="http://schemas.microsoft.com/office/powerpoint/2010/main" val="4211879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3101" y="0"/>
            <a:ext cx="11382375" cy="1280160"/>
          </a:xfrm>
        </p:spPr>
        <p:txBody>
          <a:bodyPr>
            <a:normAutofit/>
          </a:bodyPr>
          <a:lstStyle/>
          <a:p>
            <a:pPr algn="ctr"/>
            <a:r>
              <a:rPr lang="en-GB" dirty="0" smtClean="0"/>
              <a:t>March on Washington 1925 </a:t>
            </a:r>
            <a:br>
              <a:rPr lang="en-GB" dirty="0" smtClean="0"/>
            </a:br>
            <a:endParaRPr lang="en-GB" dirty="0"/>
          </a:p>
        </p:txBody>
      </p:sp>
      <p:pic>
        <p:nvPicPr>
          <p:cNvPr id="6" name="Picture 5"/>
          <p:cNvPicPr>
            <a:picLocks noChangeAspect="1"/>
          </p:cNvPicPr>
          <p:nvPr/>
        </p:nvPicPr>
        <p:blipFill>
          <a:blip r:embed="rId2"/>
          <a:stretch>
            <a:fillRect/>
          </a:stretch>
        </p:blipFill>
        <p:spPr>
          <a:xfrm>
            <a:off x="237231" y="666974"/>
            <a:ext cx="11954769" cy="6363147"/>
          </a:xfrm>
          <a:prstGeom prst="rect">
            <a:avLst/>
          </a:prstGeom>
        </p:spPr>
      </p:pic>
    </p:spTree>
    <p:extLst>
      <p:ext uri="{BB962C8B-B14F-4D97-AF65-F5344CB8AC3E}">
        <p14:creationId xmlns:p14="http://schemas.microsoft.com/office/powerpoint/2010/main" val="191512068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03682" y="333653"/>
            <a:ext cx="8911687" cy="1280890"/>
          </a:xfrm>
        </p:spPr>
        <p:txBody>
          <a:bodyPr/>
          <a:lstStyle/>
          <a:p>
            <a:r>
              <a:rPr lang="en-GB" dirty="0" smtClean="0"/>
              <a:t>Women to the fore ! ….Washington 1925</a:t>
            </a:r>
            <a:endParaRPr lang="en-GB" dirty="0"/>
          </a:p>
        </p:txBody>
      </p:sp>
      <p:pic>
        <p:nvPicPr>
          <p:cNvPr id="4" name="Picture 2" descr="https://upload.wikimedia.org/wikipedia/commons/d/d7/Ku_Klux_Klan_members_march_down_Pennsylvania_Avenue_in_Washington%2C_D.C._in_192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684" y="1043492"/>
            <a:ext cx="12206306" cy="58145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1892379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8900" y="0"/>
            <a:ext cx="8911687" cy="1280890"/>
          </a:xfrm>
        </p:spPr>
        <p:txBody>
          <a:bodyPr/>
          <a:lstStyle/>
          <a:p>
            <a:pPr algn="ctr"/>
            <a:r>
              <a:rPr lang="en-GB" dirty="0" smtClean="0"/>
              <a:t>Tulsa 1921</a:t>
            </a:r>
            <a:endParaRPr lang="en-GB" dirty="0"/>
          </a:p>
        </p:txBody>
      </p:sp>
      <p:sp>
        <p:nvSpPr>
          <p:cNvPr id="3" name="Content Placeholder 2"/>
          <p:cNvSpPr>
            <a:spLocks noGrp="1"/>
          </p:cNvSpPr>
          <p:nvPr>
            <p:ph idx="1"/>
          </p:nvPr>
        </p:nvSpPr>
        <p:spPr>
          <a:xfrm>
            <a:off x="6833681" y="473226"/>
            <a:ext cx="5085791" cy="3124200"/>
          </a:xfrm>
        </p:spPr>
        <p:txBody>
          <a:bodyPr vert="horz" lIns="91440" tIns="45720" rIns="91440" bIns="45720" rtlCol="0">
            <a:normAutofit fontScale="77500" lnSpcReduction="20000"/>
          </a:bodyPr>
          <a:lstStyle/>
          <a:p>
            <a:pPr marL="0" indent="0">
              <a:buNone/>
            </a:pPr>
            <a:r>
              <a:rPr lang="en-GB" sz="3600" dirty="0">
                <a:latin typeface="Arial" panose="020B0604020202020204" pitchFamily="34" charset="0"/>
                <a:cs typeface="Arial" panose="020B0604020202020204" pitchFamily="34" charset="0"/>
              </a:rPr>
              <a:t>City of 100,000 including</a:t>
            </a:r>
          </a:p>
          <a:p>
            <a:pPr marL="0" indent="0">
              <a:buNone/>
            </a:pPr>
            <a:r>
              <a:rPr lang="en-GB" sz="3600" dirty="0">
                <a:latin typeface="Arial" panose="020B0604020202020204" pitchFamily="34" charset="0"/>
                <a:cs typeface="Arial" panose="020B0604020202020204" pitchFamily="34" charset="0"/>
              </a:rPr>
              <a:t>….10,000 blacks</a:t>
            </a:r>
          </a:p>
          <a:p>
            <a:pPr marL="0" indent="0">
              <a:buNone/>
            </a:pPr>
            <a:r>
              <a:rPr lang="en-GB" sz="3600" dirty="0">
                <a:latin typeface="Arial" panose="020B0604020202020204" pitchFamily="34" charset="0"/>
                <a:cs typeface="Arial" panose="020B0604020202020204" pitchFamily="34" charset="0"/>
              </a:rPr>
              <a:t>….Segregated since 1890’s</a:t>
            </a:r>
          </a:p>
          <a:p>
            <a:pPr marL="0" indent="0">
              <a:buNone/>
            </a:pPr>
            <a:endParaRPr lang="en-GB" sz="3600" dirty="0">
              <a:latin typeface="Arial" panose="020B0604020202020204" pitchFamily="34" charset="0"/>
              <a:cs typeface="Arial" panose="020B0604020202020204" pitchFamily="34" charset="0"/>
            </a:endParaRPr>
          </a:p>
          <a:p>
            <a:pPr marL="0" indent="0">
              <a:buNone/>
            </a:pPr>
            <a:r>
              <a:rPr lang="en-GB" sz="3600" dirty="0">
                <a:latin typeface="Arial" panose="020B0604020202020204" pitchFamily="34" charset="0"/>
                <a:cs typeface="Arial" panose="020B0604020202020204" pitchFamily="34" charset="0"/>
              </a:rPr>
              <a:t>Long established Black population</a:t>
            </a:r>
          </a:p>
          <a:p>
            <a:pPr marL="0" indent="0">
              <a:buNone/>
            </a:pPr>
            <a:r>
              <a:rPr lang="en-GB" sz="3600" dirty="0" smtClean="0">
                <a:latin typeface="Arial" panose="020B0604020202020204" pitchFamily="34" charset="0"/>
                <a:cs typeface="Arial" panose="020B0604020202020204" pitchFamily="34" charset="0"/>
              </a:rPr>
              <a:t>…….</a:t>
            </a:r>
            <a:r>
              <a:rPr lang="en-GB" sz="3600" dirty="0">
                <a:latin typeface="Arial" panose="020B0604020202020204" pitchFamily="34" charset="0"/>
                <a:cs typeface="Arial" panose="020B0604020202020204" pitchFamily="34" charset="0"/>
              </a:rPr>
              <a:t>migration post civil war</a:t>
            </a:r>
          </a:p>
          <a:p>
            <a:pPr marL="0" indent="0">
              <a:buNone/>
            </a:pPr>
            <a:endParaRPr lang="en-GB" sz="2800" dirty="0">
              <a:latin typeface="Arial" panose="020B0604020202020204" pitchFamily="34" charset="0"/>
              <a:cs typeface="Arial" panose="020B0604020202020204" pitchFamily="34" charset="0"/>
            </a:endParaRPr>
          </a:p>
          <a:p>
            <a:pPr marL="0" indent="0">
              <a:buNone/>
            </a:pPr>
            <a:endParaRPr lang="en-GB" sz="2800" dirty="0">
              <a:latin typeface="Arial" panose="020B0604020202020204" pitchFamily="34" charset="0"/>
              <a:cs typeface="Arial" panose="020B0604020202020204" pitchFamily="34" charset="0"/>
            </a:endParaRPr>
          </a:p>
          <a:p>
            <a:pPr marL="0" indent="0">
              <a:buNone/>
            </a:pPr>
            <a:endParaRPr lang="en-GB" sz="2800" dirty="0">
              <a:latin typeface="Arial" panose="020B0604020202020204" pitchFamily="34" charset="0"/>
              <a:cs typeface="Arial" panose="020B0604020202020204" pitchFamily="34" charset="0"/>
            </a:endParaRPr>
          </a:p>
        </p:txBody>
      </p:sp>
      <p:sp>
        <p:nvSpPr>
          <p:cNvPr id="4" name="TextBox 3"/>
          <p:cNvSpPr txBox="1"/>
          <p:nvPr/>
        </p:nvSpPr>
        <p:spPr>
          <a:xfrm>
            <a:off x="6791163" y="4066951"/>
            <a:ext cx="5400837" cy="2200602"/>
          </a:xfrm>
          <a:prstGeom prst="rect">
            <a:avLst/>
          </a:prstGeom>
        </p:spPr>
        <p:txBody>
          <a:bodyPr vert="horz" lIns="91440" tIns="45720" rIns="91440" bIns="45720" rtlCol="0">
            <a:normAutofit/>
          </a:bodyPr>
          <a:lstStyle>
            <a:lvl1pPr indent="0" defTabSz="457200">
              <a:spcBef>
                <a:spcPts val="1000"/>
              </a:spcBef>
              <a:spcAft>
                <a:spcPts val="0"/>
              </a:spcAft>
              <a:buClr>
                <a:schemeClr val="accent1"/>
              </a:buClr>
              <a:buFont typeface="Wingdings 3" charset="2"/>
              <a:buNone/>
              <a:defRPr sz="2800" baseline="0">
                <a:solidFill>
                  <a:schemeClr val="tx1">
                    <a:lumMod val="75000"/>
                    <a:lumOff val="25000"/>
                  </a:schemeClr>
                </a:solidFill>
                <a:latin typeface="Arial" panose="020B0604020202020204" pitchFamily="34" charset="0"/>
                <a:cs typeface="Arial" panose="020B0604020202020204" pitchFamily="34" charset="0"/>
              </a:defRPr>
            </a:lvl1pPr>
            <a:lvl2pPr marL="742950" indent="-285750" defTabSz="457200">
              <a:spcBef>
                <a:spcPts val="1000"/>
              </a:spcBef>
              <a:spcAft>
                <a:spcPts val="0"/>
              </a:spcAft>
              <a:buClr>
                <a:schemeClr val="accent1"/>
              </a:buClr>
              <a:buFont typeface="Wingdings 3" charset="2"/>
              <a:buChar char=""/>
              <a:defRPr sz="1600">
                <a:solidFill>
                  <a:schemeClr val="tx1">
                    <a:lumMod val="75000"/>
                    <a:lumOff val="25000"/>
                  </a:schemeClr>
                </a:solidFill>
              </a:defRPr>
            </a:lvl2pPr>
            <a:lvl3pPr marL="1143000" indent="-228600" defTabSz="457200">
              <a:spcBef>
                <a:spcPts val="1000"/>
              </a:spcBef>
              <a:spcAft>
                <a:spcPts val="0"/>
              </a:spcAft>
              <a:buClr>
                <a:schemeClr val="accent1"/>
              </a:buClr>
              <a:buFont typeface="Wingdings 3" charset="2"/>
              <a:buChar char=""/>
              <a:defRPr sz="1400">
                <a:solidFill>
                  <a:schemeClr val="tx1">
                    <a:lumMod val="75000"/>
                    <a:lumOff val="25000"/>
                  </a:schemeClr>
                </a:solidFill>
              </a:defRPr>
            </a:lvl3pPr>
            <a:lvl4pPr marL="1600200" indent="-228600" defTabSz="457200">
              <a:spcBef>
                <a:spcPts val="1000"/>
              </a:spcBef>
              <a:spcAft>
                <a:spcPts val="0"/>
              </a:spcAft>
              <a:buClr>
                <a:schemeClr val="accent1"/>
              </a:buClr>
              <a:buFont typeface="Wingdings 3" charset="2"/>
              <a:buChar char=""/>
              <a:defRPr sz="1200">
                <a:solidFill>
                  <a:schemeClr val="tx1">
                    <a:lumMod val="75000"/>
                    <a:lumOff val="25000"/>
                  </a:schemeClr>
                </a:solidFill>
              </a:defRPr>
            </a:lvl4pPr>
            <a:lvl5pPr marL="2057400" indent="-228600" defTabSz="457200">
              <a:spcBef>
                <a:spcPts val="1000"/>
              </a:spcBef>
              <a:spcAft>
                <a:spcPts val="0"/>
              </a:spcAft>
              <a:buClr>
                <a:schemeClr val="accent1"/>
              </a:buClr>
              <a:buFont typeface="Wingdings 3" charset="2"/>
              <a:buChar char=""/>
              <a:defRPr sz="1200">
                <a:solidFill>
                  <a:schemeClr val="tx1">
                    <a:lumMod val="75000"/>
                    <a:lumOff val="25000"/>
                  </a:schemeClr>
                </a:solidFill>
              </a:defRPr>
            </a:lvl5pPr>
            <a:lvl6pPr marL="2514600" indent="-228600" defTabSz="457200">
              <a:spcBef>
                <a:spcPts val="1000"/>
              </a:spcBef>
              <a:spcAft>
                <a:spcPts val="0"/>
              </a:spcAft>
              <a:buClr>
                <a:schemeClr val="accent1"/>
              </a:buClr>
              <a:buFont typeface="Wingdings 3" charset="2"/>
              <a:buChar char=""/>
              <a:defRPr sz="1200">
                <a:solidFill>
                  <a:schemeClr val="tx1">
                    <a:lumMod val="75000"/>
                    <a:lumOff val="25000"/>
                  </a:schemeClr>
                </a:solidFill>
              </a:defRPr>
            </a:lvl6pPr>
            <a:lvl7pPr marL="2971800" indent="-228600" defTabSz="457200">
              <a:spcBef>
                <a:spcPts val="1000"/>
              </a:spcBef>
              <a:spcAft>
                <a:spcPts val="0"/>
              </a:spcAft>
              <a:buClr>
                <a:schemeClr val="accent1"/>
              </a:buClr>
              <a:buFont typeface="Wingdings 3" charset="2"/>
              <a:buChar char=""/>
              <a:defRPr sz="1200">
                <a:solidFill>
                  <a:schemeClr val="tx1">
                    <a:lumMod val="75000"/>
                    <a:lumOff val="25000"/>
                  </a:schemeClr>
                </a:solidFill>
              </a:defRPr>
            </a:lvl7pPr>
            <a:lvl8pPr marL="3429000" indent="-228600" defTabSz="457200">
              <a:spcBef>
                <a:spcPts val="1000"/>
              </a:spcBef>
              <a:spcAft>
                <a:spcPts val="0"/>
              </a:spcAft>
              <a:buClr>
                <a:schemeClr val="accent1"/>
              </a:buClr>
              <a:buFont typeface="Wingdings 3" charset="2"/>
              <a:buChar char=""/>
              <a:defRPr sz="1200">
                <a:solidFill>
                  <a:schemeClr val="tx1">
                    <a:lumMod val="75000"/>
                    <a:lumOff val="25000"/>
                  </a:schemeClr>
                </a:solidFill>
              </a:defRPr>
            </a:lvl8pPr>
            <a:lvl9pPr marL="3886200" indent="-228600" defTabSz="457200">
              <a:spcBef>
                <a:spcPts val="1000"/>
              </a:spcBef>
              <a:spcAft>
                <a:spcPts val="0"/>
              </a:spcAft>
              <a:buClr>
                <a:schemeClr val="accent1"/>
              </a:buClr>
              <a:buFont typeface="Wingdings 3" charset="2"/>
              <a:buChar char=""/>
              <a:defRPr sz="1200">
                <a:solidFill>
                  <a:schemeClr val="tx1">
                    <a:lumMod val="75000"/>
                    <a:lumOff val="25000"/>
                  </a:schemeClr>
                </a:solidFill>
              </a:defRPr>
            </a:lvl9pPr>
          </a:lstStyle>
          <a:p>
            <a:r>
              <a:rPr lang="en-GB" dirty="0"/>
              <a:t>Tensions rise</a:t>
            </a:r>
          </a:p>
          <a:p>
            <a:r>
              <a:rPr lang="en-GB" dirty="0"/>
              <a:t>….Black soldiers return from war</a:t>
            </a:r>
          </a:p>
          <a:p>
            <a:r>
              <a:rPr lang="en-GB" dirty="0"/>
              <a:t>….business down turn</a:t>
            </a:r>
          </a:p>
          <a:p>
            <a:r>
              <a:rPr lang="en-GB" dirty="0"/>
              <a:t>…3,000 KKK members 1921</a:t>
            </a:r>
          </a:p>
        </p:txBody>
      </p:sp>
      <p:pic>
        <p:nvPicPr>
          <p:cNvPr id="5" name="Picture 4"/>
          <p:cNvPicPr>
            <a:picLocks noChangeAspect="1"/>
          </p:cNvPicPr>
          <p:nvPr/>
        </p:nvPicPr>
        <p:blipFill>
          <a:blip r:embed="rId2"/>
          <a:stretch>
            <a:fillRect/>
          </a:stretch>
        </p:blipFill>
        <p:spPr>
          <a:xfrm>
            <a:off x="129207" y="957431"/>
            <a:ext cx="6395418" cy="5900569"/>
          </a:xfrm>
          <a:prstGeom prst="rect">
            <a:avLst/>
          </a:prstGeom>
        </p:spPr>
      </p:pic>
      <p:sp>
        <p:nvSpPr>
          <p:cNvPr id="6" name="Oval 5"/>
          <p:cNvSpPr/>
          <p:nvPr/>
        </p:nvSpPr>
        <p:spPr>
          <a:xfrm>
            <a:off x="3295650" y="4295775"/>
            <a:ext cx="323850" cy="2476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TextBox 6"/>
          <p:cNvSpPr txBox="1"/>
          <p:nvPr/>
        </p:nvSpPr>
        <p:spPr>
          <a:xfrm>
            <a:off x="2981325" y="3810000"/>
            <a:ext cx="981075" cy="461665"/>
          </a:xfrm>
          <a:prstGeom prst="rect">
            <a:avLst/>
          </a:prstGeom>
          <a:solidFill>
            <a:schemeClr val="bg1"/>
          </a:solidFill>
        </p:spPr>
        <p:txBody>
          <a:bodyPr wrap="square" rtlCol="0">
            <a:spAutoFit/>
          </a:bodyPr>
          <a:lstStyle/>
          <a:p>
            <a:r>
              <a:rPr lang="en-GB" sz="2400" dirty="0" smtClean="0">
                <a:latin typeface="Arial" panose="020B0604020202020204" pitchFamily="34" charset="0"/>
                <a:cs typeface="Arial" panose="020B0604020202020204" pitchFamily="34" charset="0"/>
              </a:rPr>
              <a:t>Tulsa</a:t>
            </a:r>
            <a:endParaRPr lang="en-GB"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14085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64200" y="0"/>
            <a:ext cx="8911687" cy="1280890"/>
          </a:xfrm>
        </p:spPr>
        <p:txBody>
          <a:bodyPr/>
          <a:lstStyle/>
          <a:p>
            <a:pPr algn="ctr"/>
            <a:r>
              <a:rPr lang="en-GB" dirty="0" smtClean="0"/>
              <a:t>Tulsa Greenwood community</a:t>
            </a:r>
            <a:br>
              <a:rPr lang="en-GB" dirty="0" smtClean="0"/>
            </a:br>
            <a:r>
              <a:rPr lang="en-GB" dirty="0" smtClean="0"/>
              <a:t>…prior to 1921</a:t>
            </a:r>
            <a:endParaRPr lang="en-GB" dirty="0"/>
          </a:p>
        </p:txBody>
      </p:sp>
      <p:pic>
        <p:nvPicPr>
          <p:cNvPr id="9" name="Picture 8"/>
          <p:cNvPicPr>
            <a:picLocks noChangeAspect="1"/>
          </p:cNvPicPr>
          <p:nvPr/>
        </p:nvPicPr>
        <p:blipFill>
          <a:blip r:embed="rId2"/>
          <a:stretch>
            <a:fillRect/>
          </a:stretch>
        </p:blipFill>
        <p:spPr>
          <a:xfrm>
            <a:off x="171879" y="1190625"/>
            <a:ext cx="5038296" cy="5667375"/>
          </a:xfrm>
          <a:prstGeom prst="rect">
            <a:avLst/>
          </a:prstGeom>
        </p:spPr>
      </p:pic>
      <p:pic>
        <p:nvPicPr>
          <p:cNvPr id="12" name="Picture 11"/>
          <p:cNvPicPr>
            <a:picLocks noChangeAspect="1"/>
          </p:cNvPicPr>
          <p:nvPr/>
        </p:nvPicPr>
        <p:blipFill>
          <a:blip r:embed="rId3"/>
          <a:stretch>
            <a:fillRect/>
          </a:stretch>
        </p:blipFill>
        <p:spPr>
          <a:xfrm>
            <a:off x="5629275" y="1209674"/>
            <a:ext cx="6343650" cy="5534025"/>
          </a:xfrm>
          <a:prstGeom prst="rect">
            <a:avLst/>
          </a:prstGeom>
        </p:spPr>
      </p:pic>
    </p:spTree>
    <p:extLst>
      <p:ext uri="{BB962C8B-B14F-4D97-AF65-F5344CB8AC3E}">
        <p14:creationId xmlns:p14="http://schemas.microsoft.com/office/powerpoint/2010/main" val="1818789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69150" y="3176810"/>
            <a:ext cx="8911687" cy="1280890"/>
          </a:xfrm>
        </p:spPr>
        <p:txBody>
          <a:bodyPr/>
          <a:lstStyle/>
          <a:p>
            <a:r>
              <a:rPr lang="en-GB" dirty="0" smtClean="0"/>
              <a:t>Race, gangsters and speculation</a:t>
            </a:r>
            <a:endParaRPr lang="en-GB" dirty="0"/>
          </a:p>
        </p:txBody>
      </p:sp>
    </p:spTree>
    <p:extLst>
      <p:ext uri="{BB962C8B-B14F-4D97-AF65-F5344CB8AC3E}">
        <p14:creationId xmlns:p14="http://schemas.microsoft.com/office/powerpoint/2010/main" val="58337340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57471" y="312138"/>
            <a:ext cx="8911687" cy="1280890"/>
          </a:xfrm>
        </p:spPr>
        <p:txBody>
          <a:bodyPr/>
          <a:lstStyle/>
          <a:p>
            <a:pPr algn="ctr"/>
            <a:r>
              <a:rPr lang="en-GB" dirty="0" smtClean="0"/>
              <a:t>Tulsa riot of 1921 (massacre”</a:t>
            </a:r>
            <a:endParaRPr lang="en-GB" dirty="0"/>
          </a:p>
        </p:txBody>
      </p:sp>
      <p:sp>
        <p:nvSpPr>
          <p:cNvPr id="3" name="Content Placeholder 2"/>
          <p:cNvSpPr>
            <a:spLocks noGrp="1"/>
          </p:cNvSpPr>
          <p:nvPr>
            <p:ph idx="1"/>
          </p:nvPr>
        </p:nvSpPr>
        <p:spPr>
          <a:xfrm>
            <a:off x="1151069" y="1143897"/>
            <a:ext cx="10510220" cy="3777622"/>
          </a:xfrm>
        </p:spPr>
        <p:txBody>
          <a:bodyPr>
            <a:noAutofit/>
          </a:bodyPr>
          <a:lstStyle/>
          <a:p>
            <a:r>
              <a:rPr lang="en-GB" sz="2800" dirty="0" smtClean="0">
                <a:latin typeface="Arial" panose="020B0604020202020204" pitchFamily="34" charset="0"/>
                <a:cs typeface="Arial" panose="020B0604020202020204" pitchFamily="34" charset="0"/>
              </a:rPr>
              <a:t>Segregated neighbourhood/ no “coloured” facilities</a:t>
            </a:r>
          </a:p>
          <a:p>
            <a:endParaRPr lang="en-GB" sz="2800" dirty="0">
              <a:latin typeface="Arial" panose="020B0604020202020204" pitchFamily="34" charset="0"/>
              <a:cs typeface="Arial" panose="020B0604020202020204" pitchFamily="34" charset="0"/>
            </a:endParaRPr>
          </a:p>
          <a:p>
            <a:r>
              <a:rPr lang="en-GB" sz="2800" dirty="0" smtClean="0">
                <a:latin typeface="Arial" panose="020B0604020202020204" pitchFamily="34" charset="0"/>
                <a:cs typeface="Arial" panose="020B0604020202020204" pitchFamily="34" charset="0"/>
              </a:rPr>
              <a:t>Lift incident…riot….newspaper headlines </a:t>
            </a:r>
          </a:p>
          <a:p>
            <a:endParaRPr lang="en-GB" sz="2800" dirty="0">
              <a:latin typeface="Arial" panose="020B0604020202020204" pitchFamily="34" charset="0"/>
              <a:cs typeface="Arial" panose="020B0604020202020204" pitchFamily="34" charset="0"/>
            </a:endParaRPr>
          </a:p>
          <a:p>
            <a:r>
              <a:rPr lang="en-GB" sz="2800" dirty="0" smtClean="0">
                <a:latin typeface="Arial" panose="020B0604020202020204" pitchFamily="34" charset="0"/>
                <a:cs typeface="Arial" panose="020B0604020202020204" pitchFamily="34" charset="0"/>
              </a:rPr>
              <a:t>White militia attempt lynching…..black veterans to defence</a:t>
            </a:r>
          </a:p>
          <a:p>
            <a:endParaRPr lang="en-GB" sz="2800" dirty="0">
              <a:latin typeface="Arial" panose="020B0604020202020204" pitchFamily="34" charset="0"/>
              <a:cs typeface="Arial" panose="020B0604020202020204" pitchFamily="34" charset="0"/>
            </a:endParaRPr>
          </a:p>
          <a:p>
            <a:r>
              <a:rPr lang="en-GB" sz="2800" dirty="0" smtClean="0">
                <a:latin typeface="Arial" panose="020B0604020202020204" pitchFamily="34" charset="0"/>
                <a:cs typeface="Arial" panose="020B0604020202020204" pitchFamily="34" charset="0"/>
              </a:rPr>
              <a:t>Governor calls in militia, use of aircraft to bomb (?)</a:t>
            </a:r>
            <a:endParaRPr lang="en-GB" sz="2800" dirty="0">
              <a:latin typeface="Arial" panose="020B0604020202020204" pitchFamily="34" charset="0"/>
              <a:cs typeface="Arial" panose="020B0604020202020204" pitchFamily="34" charset="0"/>
            </a:endParaRPr>
          </a:p>
        </p:txBody>
      </p:sp>
      <p:sp>
        <p:nvSpPr>
          <p:cNvPr id="4" name="TextBox 3"/>
          <p:cNvSpPr txBox="1"/>
          <p:nvPr/>
        </p:nvSpPr>
        <p:spPr>
          <a:xfrm>
            <a:off x="329168" y="5238974"/>
            <a:ext cx="11442556" cy="954107"/>
          </a:xfrm>
          <a:prstGeom prst="rect">
            <a:avLst/>
          </a:prstGeom>
          <a:noFill/>
        </p:spPr>
        <p:txBody>
          <a:bodyPr wrap="none" rtlCol="0">
            <a:spAutoFit/>
          </a:bodyPr>
          <a:lstStyle/>
          <a:p>
            <a:r>
              <a:rPr lang="en-GB" sz="2800" dirty="0">
                <a:latin typeface="Arial" panose="020B0604020202020204" pitchFamily="34" charset="0"/>
                <a:cs typeface="Arial" panose="020B0604020202020204" pitchFamily="34" charset="0"/>
              </a:rPr>
              <a:t>At least 300- </a:t>
            </a:r>
            <a:r>
              <a:rPr lang="en-GB" sz="2800" dirty="0" smtClean="0">
                <a:latin typeface="Arial" panose="020B0604020202020204" pitchFamily="34" charset="0"/>
                <a:cs typeface="Arial" panose="020B0604020202020204" pitchFamily="34" charset="0"/>
              </a:rPr>
              <a:t>killed (50 White)  </a:t>
            </a:r>
            <a:r>
              <a:rPr lang="en-GB" sz="2800" dirty="0">
                <a:latin typeface="Arial" panose="020B0604020202020204" pitchFamily="34" charset="0"/>
                <a:cs typeface="Arial" panose="020B0604020202020204" pitchFamily="34" charset="0"/>
              </a:rPr>
              <a:t>800 wounded (10,000 blacks </a:t>
            </a:r>
            <a:r>
              <a:rPr lang="en-GB" sz="2800" dirty="0" smtClean="0">
                <a:latin typeface="Arial" panose="020B0604020202020204" pitchFamily="34" charset="0"/>
                <a:cs typeface="Arial" panose="020B0604020202020204" pitchFamily="34" charset="0"/>
              </a:rPr>
              <a:t>homeless)</a:t>
            </a:r>
          </a:p>
          <a:p>
            <a:r>
              <a:rPr lang="en-GB" sz="2800" dirty="0" smtClean="0">
                <a:latin typeface="Arial" panose="020B0604020202020204" pitchFamily="34" charset="0"/>
                <a:cs typeface="Arial" panose="020B0604020202020204" pitchFamily="34" charset="0"/>
              </a:rPr>
              <a:t>………………….assets stolen)</a:t>
            </a:r>
            <a:endParaRPr lang="en-GB" sz="2800" dirty="0">
              <a:latin typeface="Arial" panose="020B0604020202020204" pitchFamily="34" charset="0"/>
              <a:cs typeface="Arial" panose="020B0604020202020204" pitchFamily="34" charset="0"/>
            </a:endParaRPr>
          </a:p>
        </p:txBody>
      </p:sp>
      <p:sp>
        <p:nvSpPr>
          <p:cNvPr id="5" name="TextBox 4"/>
          <p:cNvSpPr txBox="1"/>
          <p:nvPr/>
        </p:nvSpPr>
        <p:spPr>
          <a:xfrm>
            <a:off x="2581835" y="6208968"/>
            <a:ext cx="8511946" cy="646331"/>
          </a:xfrm>
          <a:prstGeom prst="rect">
            <a:avLst/>
          </a:prstGeom>
          <a:solidFill>
            <a:schemeClr val="bg1"/>
          </a:solidFill>
        </p:spPr>
        <p:txBody>
          <a:bodyPr wrap="none" rtlCol="0">
            <a:spAutoFit/>
          </a:bodyPr>
          <a:lstStyle/>
          <a:p>
            <a:r>
              <a:rPr lang="en-GB" sz="3600" dirty="0" smtClean="0">
                <a:latin typeface="Arial" panose="020B0604020202020204" pitchFamily="34" charset="0"/>
                <a:cs typeface="Arial" panose="020B0604020202020204" pitchFamily="34" charset="0"/>
              </a:rPr>
              <a:t>Omitted from US history books till 2000’s</a:t>
            </a:r>
            <a:endParaRPr lang="en-GB" sz="3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26930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75805" y="204561"/>
            <a:ext cx="8911687" cy="1280890"/>
          </a:xfrm>
        </p:spPr>
        <p:txBody>
          <a:bodyPr/>
          <a:lstStyle/>
          <a:p>
            <a:r>
              <a:rPr lang="en-GB" dirty="0" smtClean="0"/>
              <a:t>Green wood after ‘massacre”</a:t>
            </a:r>
            <a:endParaRPr lang="en-GB" dirty="0"/>
          </a:p>
        </p:txBody>
      </p:sp>
      <p:sp>
        <p:nvSpPr>
          <p:cNvPr id="3" name="Content Placeholder 2"/>
          <p:cNvSpPr>
            <a:spLocks noGrp="1"/>
          </p:cNvSpPr>
          <p:nvPr>
            <p:ph idx="1"/>
          </p:nvPr>
        </p:nvSpPr>
        <p:spPr/>
        <p:txBody>
          <a:bodyPr/>
          <a:lstStyle/>
          <a:p>
            <a:endParaRPr lang="en-GB" dirty="0"/>
          </a:p>
        </p:txBody>
      </p:sp>
      <p:pic>
        <p:nvPicPr>
          <p:cNvPr id="4" name="Picture 3"/>
          <p:cNvPicPr>
            <a:picLocks noChangeAspect="1"/>
          </p:cNvPicPr>
          <p:nvPr/>
        </p:nvPicPr>
        <p:blipFill>
          <a:blip r:embed="rId2"/>
          <a:stretch>
            <a:fillRect/>
          </a:stretch>
        </p:blipFill>
        <p:spPr>
          <a:xfrm>
            <a:off x="280260" y="1075765"/>
            <a:ext cx="11911740" cy="5857539"/>
          </a:xfrm>
          <a:prstGeom prst="rect">
            <a:avLst/>
          </a:prstGeom>
        </p:spPr>
      </p:pic>
    </p:spTree>
    <p:extLst>
      <p:ext uri="{BB962C8B-B14F-4D97-AF65-F5344CB8AC3E}">
        <p14:creationId xmlns:p14="http://schemas.microsoft.com/office/powerpoint/2010/main" val="366643222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47426" y="1"/>
            <a:ext cx="12919933" cy="6987092"/>
          </a:xfrm>
          <a:prstGeom prst="rect">
            <a:avLst/>
          </a:prstGeom>
        </p:spPr>
      </p:pic>
    </p:spTree>
    <p:extLst>
      <p:ext uri="{BB962C8B-B14F-4D97-AF65-F5344CB8AC3E}">
        <p14:creationId xmlns:p14="http://schemas.microsoft.com/office/powerpoint/2010/main" val="188517235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9247" y="19050"/>
            <a:ext cx="11899152" cy="1280890"/>
          </a:xfrm>
        </p:spPr>
        <p:txBody>
          <a:bodyPr>
            <a:normAutofit/>
          </a:bodyPr>
          <a:lstStyle/>
          <a:p>
            <a:r>
              <a:rPr lang="en-GB" dirty="0" smtClean="0"/>
              <a:t>Race riots/ lynching occur across during 1920’s</a:t>
            </a:r>
            <a:br>
              <a:rPr lang="en-GB" dirty="0" smtClean="0"/>
            </a:br>
            <a:r>
              <a:rPr lang="en-GB" dirty="0" smtClean="0"/>
              <a:t>….public affairs, media covered, most in North</a:t>
            </a:r>
            <a:endParaRPr lang="en-GB" dirty="0">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2"/>
          <a:stretch>
            <a:fillRect/>
          </a:stretch>
        </p:blipFill>
        <p:spPr>
          <a:xfrm>
            <a:off x="591671" y="1161826"/>
            <a:ext cx="11446135" cy="5696174"/>
          </a:xfrm>
          <a:prstGeom prst="rect">
            <a:avLst/>
          </a:prstGeom>
        </p:spPr>
      </p:pic>
    </p:spTree>
    <p:extLst>
      <p:ext uri="{BB962C8B-B14F-4D97-AF65-F5344CB8AC3E}">
        <p14:creationId xmlns:p14="http://schemas.microsoft.com/office/powerpoint/2010/main" val="86757472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08078" y="301380"/>
            <a:ext cx="8911687" cy="1280890"/>
          </a:xfrm>
        </p:spPr>
        <p:txBody>
          <a:bodyPr/>
          <a:lstStyle/>
          <a:p>
            <a:r>
              <a:rPr lang="en-GB" dirty="0" err="1" smtClean="0"/>
              <a:t>Favorable</a:t>
            </a:r>
            <a:r>
              <a:rPr lang="en-GB" dirty="0" smtClean="0"/>
              <a:t> news coverage</a:t>
            </a:r>
            <a:endParaRPr lang="en-GB" dirty="0"/>
          </a:p>
        </p:txBody>
      </p:sp>
      <p:pic>
        <p:nvPicPr>
          <p:cNvPr id="4" name="Picture 3"/>
          <p:cNvPicPr>
            <a:picLocks noChangeAspect="1"/>
          </p:cNvPicPr>
          <p:nvPr/>
        </p:nvPicPr>
        <p:blipFill>
          <a:blip r:embed="rId2"/>
          <a:stretch>
            <a:fillRect/>
          </a:stretch>
        </p:blipFill>
        <p:spPr>
          <a:xfrm>
            <a:off x="1" y="1183341"/>
            <a:ext cx="11994776" cy="5796130"/>
          </a:xfrm>
          <a:prstGeom prst="rect">
            <a:avLst/>
          </a:prstGeom>
        </p:spPr>
      </p:pic>
    </p:spTree>
    <p:extLst>
      <p:ext uri="{BB962C8B-B14F-4D97-AF65-F5344CB8AC3E}">
        <p14:creationId xmlns:p14="http://schemas.microsoft.com/office/powerpoint/2010/main" val="94131234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31000" y="3281585"/>
            <a:ext cx="8911687" cy="1280890"/>
          </a:xfrm>
        </p:spPr>
        <p:txBody>
          <a:bodyPr/>
          <a:lstStyle/>
          <a:p>
            <a:r>
              <a:rPr lang="en-GB" dirty="0" smtClean="0"/>
              <a:t>Gangsterism ….problems of prohibition</a:t>
            </a:r>
            <a:endParaRPr lang="en-GB" dirty="0"/>
          </a:p>
        </p:txBody>
      </p:sp>
    </p:spTree>
    <p:extLst>
      <p:ext uri="{BB962C8B-B14F-4D97-AF65-F5344CB8AC3E}">
        <p14:creationId xmlns:p14="http://schemas.microsoft.com/office/powerpoint/2010/main" val="159494422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30975" y="71660"/>
            <a:ext cx="8911687" cy="680815"/>
          </a:xfrm>
        </p:spPr>
        <p:txBody>
          <a:bodyPr/>
          <a:lstStyle/>
          <a:p>
            <a:pPr algn="ctr"/>
            <a:r>
              <a:rPr lang="en-GB" dirty="0" smtClean="0"/>
              <a:t>Prohibition</a:t>
            </a:r>
            <a:endParaRPr lang="en-GB" dirty="0"/>
          </a:p>
        </p:txBody>
      </p:sp>
      <p:sp>
        <p:nvSpPr>
          <p:cNvPr id="3" name="Content Placeholder 2"/>
          <p:cNvSpPr>
            <a:spLocks noGrp="1"/>
          </p:cNvSpPr>
          <p:nvPr>
            <p:ph idx="1"/>
          </p:nvPr>
        </p:nvSpPr>
        <p:spPr>
          <a:xfrm>
            <a:off x="882127" y="793040"/>
            <a:ext cx="11202297" cy="5638800"/>
          </a:xfrm>
        </p:spPr>
        <p:txBody>
          <a:bodyPr>
            <a:normAutofit fontScale="85000" lnSpcReduction="20000"/>
          </a:bodyPr>
          <a:lstStyle/>
          <a:p>
            <a:r>
              <a:rPr lang="en-GB" sz="2800" dirty="0" smtClean="0">
                <a:latin typeface="Arial" panose="020B0604020202020204" pitchFamily="34" charset="0"/>
                <a:cs typeface="Arial" panose="020B0604020202020204" pitchFamily="34" charset="0"/>
              </a:rPr>
              <a:t>18</a:t>
            </a:r>
            <a:r>
              <a:rPr lang="en-GB" sz="2800" baseline="30000" dirty="0" smtClean="0">
                <a:latin typeface="Arial" panose="020B0604020202020204" pitchFamily="34" charset="0"/>
                <a:cs typeface="Arial" panose="020B0604020202020204" pitchFamily="34" charset="0"/>
              </a:rPr>
              <a:t>th</a:t>
            </a:r>
            <a:r>
              <a:rPr lang="en-GB" sz="2800" dirty="0" smtClean="0">
                <a:latin typeface="Arial" panose="020B0604020202020204" pitchFamily="34" charset="0"/>
                <a:cs typeface="Arial" panose="020B0604020202020204" pitchFamily="34" charset="0"/>
              </a:rPr>
              <a:t> Amendment ratified January 16th 1919: alcohol banned  January 1</a:t>
            </a:r>
            <a:r>
              <a:rPr lang="en-GB" sz="2800" baseline="30000" dirty="0" smtClean="0">
                <a:latin typeface="Arial" panose="020B0604020202020204" pitchFamily="34" charset="0"/>
                <a:cs typeface="Arial" panose="020B0604020202020204" pitchFamily="34" charset="0"/>
              </a:rPr>
              <a:t>st</a:t>
            </a:r>
            <a:r>
              <a:rPr lang="en-GB" sz="2800" dirty="0" smtClean="0">
                <a:latin typeface="Arial" panose="020B0604020202020204" pitchFamily="34" charset="0"/>
                <a:cs typeface="Arial" panose="020B0604020202020204" pitchFamily="34" charset="0"/>
              </a:rPr>
              <a:t>, 1920</a:t>
            </a:r>
          </a:p>
          <a:p>
            <a:endParaRPr lang="en-GB" sz="2800" dirty="0" smtClean="0">
              <a:latin typeface="Arial" panose="020B0604020202020204" pitchFamily="34" charset="0"/>
              <a:cs typeface="Arial" panose="020B0604020202020204" pitchFamily="34" charset="0"/>
            </a:endParaRPr>
          </a:p>
          <a:p>
            <a:r>
              <a:rPr lang="en-GB" sz="2800" dirty="0" smtClean="0">
                <a:latin typeface="Arial" panose="020B0604020202020204" pitchFamily="34" charset="0"/>
                <a:cs typeface="Arial" panose="020B0604020202020204" pitchFamily="34" charset="0"/>
              </a:rPr>
              <a:t>Political view “</a:t>
            </a:r>
            <a:r>
              <a:rPr lang="en-GB" sz="2800" dirty="0">
                <a:latin typeface="Arial" panose="020B0604020202020204" pitchFamily="34" charset="0"/>
                <a:cs typeface="Arial" panose="020B0604020202020204" pitchFamily="34" charset="0"/>
              </a:rPr>
              <a:t>"there is as much chance of repealing the Eighteenth Amendment as there is for a humming-bird to fly to the planet Mars with the </a:t>
            </a:r>
            <a:r>
              <a:rPr lang="en-GB" sz="2800" dirty="0">
                <a:latin typeface="Arial" panose="020B0604020202020204" pitchFamily="34" charset="0"/>
                <a:cs typeface="Arial" panose="020B0604020202020204" pitchFamily="34" charset="0"/>
                <a:hlinkClick r:id="rId2" tooltip="Washington Monument"/>
              </a:rPr>
              <a:t>Washington Monument</a:t>
            </a:r>
            <a:r>
              <a:rPr lang="en-GB" sz="2800" dirty="0">
                <a:latin typeface="Arial" panose="020B0604020202020204" pitchFamily="34" charset="0"/>
                <a:cs typeface="Arial" panose="020B0604020202020204" pitchFamily="34" charset="0"/>
              </a:rPr>
              <a:t> tied to its tail."</a:t>
            </a:r>
            <a:r>
              <a:rPr lang="en-GB" sz="2800" baseline="30000" dirty="0">
                <a:latin typeface="Arial" panose="020B0604020202020204" pitchFamily="34" charset="0"/>
                <a:cs typeface="Arial" panose="020B0604020202020204" pitchFamily="34" charset="0"/>
                <a:hlinkClick r:id="rId3"/>
              </a:rPr>
              <a:t>[69]</a:t>
            </a:r>
            <a:endParaRPr lang="en-GB" sz="2800" dirty="0" smtClean="0">
              <a:latin typeface="Arial" panose="020B0604020202020204" pitchFamily="34" charset="0"/>
              <a:cs typeface="Arial" panose="020B0604020202020204" pitchFamily="34" charset="0"/>
            </a:endParaRPr>
          </a:p>
          <a:p>
            <a:endParaRPr lang="en-GB" sz="2800" dirty="0">
              <a:latin typeface="Arial" panose="020B0604020202020204" pitchFamily="34" charset="0"/>
              <a:cs typeface="Arial" panose="020B0604020202020204" pitchFamily="34" charset="0"/>
            </a:endParaRPr>
          </a:p>
          <a:p>
            <a:r>
              <a:rPr lang="en-GB" sz="2800" dirty="0" smtClean="0">
                <a:latin typeface="Arial" panose="020B0604020202020204" pitchFamily="34" charset="0"/>
                <a:cs typeface="Arial" panose="020B0604020202020204" pitchFamily="34" charset="0"/>
              </a:rPr>
              <a:t>Religious view: Billy Sunday: “The </a:t>
            </a:r>
            <a:r>
              <a:rPr lang="en-GB" sz="2800" dirty="0">
                <a:latin typeface="Arial" panose="020B0604020202020204" pitchFamily="34" charset="0"/>
                <a:cs typeface="Arial" panose="020B0604020202020204" pitchFamily="34" charset="0"/>
              </a:rPr>
              <a:t>slums will soon be only a memory. We will turn our prisons into 	factories and our jails into storehouses and corncribs. Men will walk upright 	now, women will smile, and the children will laugh. Hell will be forever for rent.”</a:t>
            </a:r>
          </a:p>
          <a:p>
            <a:endParaRPr lang="en-GB" sz="2800" dirty="0">
              <a:latin typeface="Arial" panose="020B0604020202020204" pitchFamily="34" charset="0"/>
              <a:cs typeface="Arial" panose="020B0604020202020204" pitchFamily="34" charset="0"/>
            </a:endParaRPr>
          </a:p>
          <a:p>
            <a:r>
              <a:rPr lang="en-GB" sz="2800" dirty="0" smtClean="0">
                <a:latin typeface="Arial" panose="020B0604020202020204" pitchFamily="34" charset="0"/>
                <a:cs typeface="Arial" panose="020B0604020202020204" pitchFamily="34" charset="0"/>
              </a:rPr>
              <a:t>Initial response</a:t>
            </a:r>
          </a:p>
          <a:p>
            <a:pPr lvl="1"/>
            <a:r>
              <a:rPr lang="en-GB" sz="2800" dirty="0" smtClean="0">
                <a:latin typeface="Arial" panose="020B0604020202020204" pitchFamily="34" charset="0"/>
                <a:cs typeface="Arial" panose="020B0604020202020204" pitchFamily="34" charset="0"/>
              </a:rPr>
              <a:t>Enthusiastic endorsement/ rise of private clubs “Speakeasies”</a:t>
            </a:r>
          </a:p>
          <a:p>
            <a:pPr lvl="1"/>
            <a:r>
              <a:rPr lang="en-GB" sz="2800" dirty="0" smtClean="0">
                <a:latin typeface="Arial" panose="020B0604020202020204" pitchFamily="34" charset="0"/>
                <a:cs typeface="Arial" panose="020B0604020202020204" pitchFamily="34" charset="0"/>
              </a:rPr>
              <a:t>Affluent resort to stockpiles, build cellars, secure “medical exemption”</a:t>
            </a:r>
          </a:p>
          <a:p>
            <a:pPr lvl="1"/>
            <a:r>
              <a:rPr lang="en-GB" sz="2800" dirty="0" smtClean="0">
                <a:latin typeface="Arial" panose="020B0604020202020204" pitchFamily="34" charset="0"/>
                <a:cs typeface="Arial" panose="020B0604020202020204" pitchFamily="34" charset="0"/>
              </a:rPr>
              <a:t>Wealthy Travel to Canada and Cuba ….the poor to Mexico</a:t>
            </a:r>
          </a:p>
          <a:p>
            <a:pPr lvl="1"/>
            <a:endParaRPr lang="en-GB" dirty="0" smtClean="0"/>
          </a:p>
          <a:p>
            <a:pPr marL="0" indent="0">
              <a:buNone/>
            </a:pPr>
            <a:endParaRPr lang="en-GB" dirty="0"/>
          </a:p>
          <a:p>
            <a:pPr marL="0" indent="0">
              <a:buNone/>
            </a:pPr>
            <a:endParaRPr lang="en-GB" dirty="0" smtClean="0"/>
          </a:p>
          <a:p>
            <a:pPr marL="0" indent="0">
              <a:buNone/>
            </a:pPr>
            <a:endParaRPr lang="en-GB" dirty="0"/>
          </a:p>
          <a:p>
            <a:pPr marL="0" indent="0">
              <a:buNone/>
            </a:pPr>
            <a:endParaRPr lang="en-GB" dirty="0"/>
          </a:p>
        </p:txBody>
      </p:sp>
      <p:sp>
        <p:nvSpPr>
          <p:cNvPr id="4" name="TextBox 3"/>
          <p:cNvSpPr txBox="1"/>
          <p:nvPr/>
        </p:nvSpPr>
        <p:spPr>
          <a:xfrm>
            <a:off x="4762500" y="6296025"/>
            <a:ext cx="4006225" cy="646331"/>
          </a:xfrm>
          <a:prstGeom prst="rect">
            <a:avLst/>
          </a:prstGeom>
          <a:noFill/>
        </p:spPr>
        <p:txBody>
          <a:bodyPr wrap="none" rtlCol="0">
            <a:spAutoFit/>
          </a:bodyPr>
          <a:lstStyle/>
          <a:p>
            <a:r>
              <a:rPr lang="en-GB" sz="3600" dirty="0" smtClean="0">
                <a:latin typeface="Arial" panose="020B0604020202020204" pitchFamily="34" charset="0"/>
                <a:cs typeface="Arial" panose="020B0604020202020204" pitchFamily="34" charset="0"/>
              </a:rPr>
              <a:t>Enter the criminals</a:t>
            </a:r>
            <a:endParaRPr lang="en-GB" sz="3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24520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49925" y="71660"/>
            <a:ext cx="10199150" cy="1280890"/>
          </a:xfrm>
        </p:spPr>
        <p:txBody>
          <a:bodyPr/>
          <a:lstStyle/>
          <a:p>
            <a:r>
              <a:rPr lang="en-GB" dirty="0" smtClean="0"/>
              <a:t>Supporting Prohibition …The “wets” &amp; KKK</a:t>
            </a:r>
            <a:endParaRPr lang="en-GB" dirty="0"/>
          </a:p>
        </p:txBody>
      </p:sp>
      <p:pic>
        <p:nvPicPr>
          <p:cNvPr id="2050" name="Picture 2" descr="undefine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0975" y="753035"/>
            <a:ext cx="11925300" cy="61049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160659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05096" y="90934"/>
            <a:ext cx="8911687" cy="1280890"/>
          </a:xfrm>
        </p:spPr>
        <p:txBody>
          <a:bodyPr/>
          <a:lstStyle/>
          <a:p>
            <a:r>
              <a:rPr lang="en-GB" dirty="0" smtClean="0"/>
              <a:t>Enforcement enthusiastic….at first</a:t>
            </a:r>
            <a:endParaRPr lang="en-GB" dirty="0"/>
          </a:p>
        </p:txBody>
      </p:sp>
      <p:pic>
        <p:nvPicPr>
          <p:cNvPr id="3074" name="Picture 2" descr="undefine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6049" y="978947"/>
            <a:ext cx="12169775" cy="59647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397449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36376" y="86228"/>
            <a:ext cx="9729601" cy="1280890"/>
          </a:xfrm>
        </p:spPr>
        <p:txBody>
          <a:bodyPr/>
          <a:lstStyle/>
          <a:p>
            <a:pPr algn="ctr"/>
            <a:r>
              <a:rPr lang="en-GB" dirty="0" smtClean="0"/>
              <a:t>Restaurants comply…..at first</a:t>
            </a:r>
            <a:endParaRPr lang="en-GB" dirty="0"/>
          </a:p>
        </p:txBody>
      </p:sp>
      <p:pic>
        <p:nvPicPr>
          <p:cNvPr id="5122" name="Picture 2" descr="USA, New York, New York City:: USA population Prohibition of alcohol, USA 1920-1933: New York restaurant with a sign in the shop window: 'No Booze Sold Here - Booze Hounds Please Stay Out' - 1929 - Vintage property of ullstein bil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 y="1473798"/>
            <a:ext cx="12001500" cy="52981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805672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74591" y="279866"/>
            <a:ext cx="8911687" cy="1280890"/>
          </a:xfrm>
        </p:spPr>
        <p:txBody>
          <a:bodyPr/>
          <a:lstStyle/>
          <a:p>
            <a:pPr algn="ctr"/>
            <a:r>
              <a:rPr lang="en-GB" dirty="0" smtClean="0"/>
              <a:t>Race conflict 1920’s</a:t>
            </a:r>
            <a:endParaRPr lang="en-GB" dirty="0"/>
          </a:p>
        </p:txBody>
      </p:sp>
      <p:sp>
        <p:nvSpPr>
          <p:cNvPr id="3" name="Content Placeholder 2"/>
          <p:cNvSpPr>
            <a:spLocks noGrp="1"/>
          </p:cNvSpPr>
          <p:nvPr>
            <p:ph idx="1"/>
          </p:nvPr>
        </p:nvSpPr>
        <p:spPr>
          <a:xfrm>
            <a:off x="1409700" y="1602890"/>
            <a:ext cx="10199687" cy="4916244"/>
          </a:xfrm>
        </p:spPr>
        <p:txBody>
          <a:bodyPr>
            <a:normAutofit/>
          </a:bodyPr>
          <a:lstStyle/>
          <a:p>
            <a:r>
              <a:rPr lang="en-GB" sz="2800" dirty="0" smtClean="0">
                <a:latin typeface="Arial" panose="020B0604020202020204" pitchFamily="34" charset="0"/>
                <a:cs typeface="Arial" panose="020B0604020202020204" pitchFamily="34" charset="0"/>
              </a:rPr>
              <a:t>“Scientific racist theory” 1890’s </a:t>
            </a:r>
          </a:p>
          <a:p>
            <a:endParaRPr lang="en-GB" sz="2800" dirty="0">
              <a:latin typeface="Arial" panose="020B0604020202020204" pitchFamily="34" charset="0"/>
              <a:cs typeface="Arial" panose="020B0604020202020204" pitchFamily="34" charset="0"/>
            </a:endParaRPr>
          </a:p>
          <a:p>
            <a:r>
              <a:rPr lang="en-GB" sz="2800" dirty="0" smtClean="0">
                <a:latin typeface="Arial" panose="020B0604020202020204" pitchFamily="34" charset="0"/>
                <a:cs typeface="Arial" panose="020B0604020202020204" pitchFamily="34" charset="0"/>
              </a:rPr>
              <a:t>Progressivism and “White Nationalism”</a:t>
            </a:r>
          </a:p>
          <a:p>
            <a:endParaRPr lang="en-GB" sz="2800" dirty="0">
              <a:latin typeface="Arial" panose="020B0604020202020204" pitchFamily="34" charset="0"/>
              <a:cs typeface="Arial" panose="020B0604020202020204" pitchFamily="34" charset="0"/>
            </a:endParaRPr>
          </a:p>
          <a:p>
            <a:r>
              <a:rPr lang="en-GB" sz="2800" dirty="0" smtClean="0">
                <a:latin typeface="Arial" panose="020B0604020202020204" pitchFamily="34" charset="0"/>
                <a:cs typeface="Arial" panose="020B0604020202020204" pitchFamily="34" charset="0"/>
              </a:rPr>
              <a:t>The Great Migration</a:t>
            </a:r>
          </a:p>
          <a:p>
            <a:endParaRPr lang="en-GB" sz="2800" dirty="0">
              <a:latin typeface="Arial" panose="020B0604020202020204" pitchFamily="34" charset="0"/>
              <a:cs typeface="Arial" panose="020B0604020202020204" pitchFamily="34" charset="0"/>
            </a:endParaRPr>
          </a:p>
          <a:p>
            <a:r>
              <a:rPr lang="en-GB" sz="2800" dirty="0" smtClean="0">
                <a:latin typeface="Arial" panose="020B0604020202020204" pitchFamily="34" charset="0"/>
                <a:cs typeface="Arial" panose="020B0604020202020204" pitchFamily="34" charset="0"/>
              </a:rPr>
              <a:t>Mass marketing and “the Lost Cause”</a:t>
            </a:r>
          </a:p>
          <a:p>
            <a:endParaRPr lang="en-GB" dirty="0"/>
          </a:p>
          <a:p>
            <a:endParaRPr lang="en-GB" dirty="0"/>
          </a:p>
        </p:txBody>
      </p:sp>
    </p:spTree>
    <p:extLst>
      <p:ext uri="{BB962C8B-B14F-4D97-AF65-F5344CB8AC3E}">
        <p14:creationId xmlns:p14="http://schemas.microsoft.com/office/powerpoint/2010/main" val="31297490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97165" y="0"/>
            <a:ext cx="8911687" cy="1280890"/>
          </a:xfrm>
        </p:spPr>
        <p:txBody>
          <a:bodyPr/>
          <a:lstStyle/>
          <a:p>
            <a:pPr algn="ctr"/>
            <a:r>
              <a:rPr lang="en-GB" dirty="0" smtClean="0"/>
              <a:t>Prohibition impact (1) </a:t>
            </a:r>
            <a:endParaRPr lang="en-GB" dirty="0"/>
          </a:p>
        </p:txBody>
      </p:sp>
      <p:sp>
        <p:nvSpPr>
          <p:cNvPr id="3" name="Content Placeholder 2"/>
          <p:cNvSpPr>
            <a:spLocks noGrp="1"/>
          </p:cNvSpPr>
          <p:nvPr>
            <p:ph idx="1"/>
          </p:nvPr>
        </p:nvSpPr>
        <p:spPr>
          <a:xfrm>
            <a:off x="408790" y="1274896"/>
            <a:ext cx="12328263" cy="3856504"/>
          </a:xfrm>
        </p:spPr>
        <p:txBody>
          <a:bodyPr>
            <a:noAutofit/>
          </a:bodyPr>
          <a:lstStyle/>
          <a:p>
            <a:pPr lvl="1"/>
            <a:r>
              <a:rPr lang="en-GB" sz="2400" dirty="0" smtClean="0">
                <a:latin typeface="Arial" panose="020B0604020202020204" pitchFamily="34" charset="0"/>
                <a:cs typeface="Arial" panose="020B0604020202020204" pitchFamily="34" charset="0"/>
              </a:rPr>
              <a:t>Economic</a:t>
            </a:r>
          </a:p>
          <a:p>
            <a:pPr lvl="2"/>
            <a:r>
              <a:rPr lang="en-GB" sz="2200" dirty="0" smtClean="0">
                <a:latin typeface="Arial" panose="020B0604020202020204" pitchFamily="34" charset="0"/>
                <a:cs typeface="Arial" panose="020B0604020202020204" pitchFamily="34" charset="0"/>
              </a:rPr>
              <a:t>250,000 </a:t>
            </a:r>
            <a:r>
              <a:rPr lang="en-GB" sz="2200" dirty="0">
                <a:latin typeface="Arial" panose="020B0604020202020204" pitchFamily="34" charset="0"/>
                <a:cs typeface="Arial" panose="020B0604020202020204" pitchFamily="34" charset="0"/>
              </a:rPr>
              <a:t>jobs </a:t>
            </a:r>
            <a:r>
              <a:rPr lang="en-GB" sz="2200" dirty="0" smtClean="0">
                <a:latin typeface="Arial" panose="020B0604020202020204" pitchFamily="34" charset="0"/>
                <a:cs typeface="Arial" panose="020B0604020202020204" pitchFamily="34" charset="0"/>
              </a:rPr>
              <a:t>lost, Restaurants closed…uneconomic</a:t>
            </a:r>
          </a:p>
          <a:p>
            <a:pPr lvl="2"/>
            <a:r>
              <a:rPr lang="en-GB" sz="2200" dirty="0" smtClean="0">
                <a:latin typeface="Arial" panose="020B0604020202020204" pitchFamily="34" charset="0"/>
                <a:cs typeface="Arial" panose="020B0604020202020204" pitchFamily="34" charset="0"/>
              </a:rPr>
              <a:t>Loss </a:t>
            </a:r>
            <a:r>
              <a:rPr lang="en-GB" sz="2200" dirty="0">
                <a:latin typeface="Arial" panose="020B0604020202020204" pitchFamily="34" charset="0"/>
                <a:cs typeface="Arial" panose="020B0604020202020204" pitchFamily="34" charset="0"/>
              </a:rPr>
              <a:t>of taxable income (New York lose 75% of State </a:t>
            </a:r>
            <a:r>
              <a:rPr lang="en-GB" sz="2200" dirty="0" smtClean="0">
                <a:latin typeface="Arial" panose="020B0604020202020204" pitchFamily="34" charset="0"/>
                <a:cs typeface="Arial" panose="020B0604020202020204" pitchFamily="34" charset="0"/>
              </a:rPr>
              <a:t>Revenue</a:t>
            </a:r>
          </a:p>
          <a:p>
            <a:pPr lvl="2"/>
            <a:r>
              <a:rPr lang="en-GB" sz="2200" dirty="0" smtClean="0">
                <a:latin typeface="Arial" panose="020B0604020202020204" pitchFamily="34" charset="0"/>
                <a:cs typeface="Arial" panose="020B0604020202020204" pitchFamily="34" charset="0"/>
              </a:rPr>
              <a:t>“</a:t>
            </a:r>
            <a:r>
              <a:rPr lang="en-GB" sz="2200" dirty="0">
                <a:latin typeface="Arial" panose="020B0604020202020204" pitchFamily="34" charset="0"/>
                <a:cs typeface="Arial" panose="020B0604020202020204" pitchFamily="34" charset="0"/>
              </a:rPr>
              <a:t>Shadow economy” </a:t>
            </a:r>
            <a:r>
              <a:rPr lang="en-GB" sz="2200" dirty="0" smtClean="0">
                <a:latin typeface="Arial" panose="020B0604020202020204" pitchFamily="34" charset="0"/>
                <a:cs typeface="Arial" panose="020B0604020202020204" pitchFamily="34" charset="0"/>
              </a:rPr>
              <a:t>worth $15BN </a:t>
            </a:r>
            <a:r>
              <a:rPr lang="en-GB" sz="2200" dirty="0">
                <a:latin typeface="Arial" panose="020B0604020202020204" pitchFamily="34" charset="0"/>
                <a:cs typeface="Arial" panose="020B0604020202020204" pitchFamily="34" charset="0"/>
              </a:rPr>
              <a:t>develops per year (20% of </a:t>
            </a:r>
            <a:r>
              <a:rPr lang="en-GB" sz="2200" dirty="0" smtClean="0">
                <a:latin typeface="Arial" panose="020B0604020202020204" pitchFamily="34" charset="0"/>
                <a:cs typeface="Arial" panose="020B0604020202020204" pitchFamily="34" charset="0"/>
              </a:rPr>
              <a:t>economy)</a:t>
            </a:r>
          </a:p>
          <a:p>
            <a:pPr lvl="2"/>
            <a:r>
              <a:rPr lang="en-GB" sz="2200" dirty="0" smtClean="0">
                <a:latin typeface="Arial" panose="020B0604020202020204" pitchFamily="34" charset="0"/>
                <a:cs typeface="Arial" panose="020B0604020202020204" pitchFamily="34" charset="0"/>
              </a:rPr>
              <a:t>$</a:t>
            </a:r>
            <a:r>
              <a:rPr lang="en-GB" sz="2200" dirty="0">
                <a:latin typeface="Arial" panose="020B0604020202020204" pitchFamily="34" charset="0"/>
                <a:cs typeface="Arial" panose="020B0604020202020204" pitchFamily="34" charset="0"/>
              </a:rPr>
              <a:t>300 million spent on </a:t>
            </a:r>
            <a:r>
              <a:rPr lang="en-GB" sz="2200" dirty="0" smtClean="0">
                <a:latin typeface="Arial" panose="020B0604020202020204" pitchFamily="34" charset="0"/>
                <a:cs typeface="Arial" panose="020B0604020202020204" pitchFamily="34" charset="0"/>
              </a:rPr>
              <a:t>enforcement, 3,000 agents, birth of FBI</a:t>
            </a:r>
          </a:p>
          <a:p>
            <a:pPr lvl="1"/>
            <a:endParaRPr lang="en-GB" sz="2400" dirty="0">
              <a:latin typeface="Arial" panose="020B0604020202020204" pitchFamily="34" charset="0"/>
              <a:cs typeface="Arial" panose="020B0604020202020204" pitchFamily="34" charset="0"/>
            </a:endParaRPr>
          </a:p>
          <a:p>
            <a:pPr lvl="1"/>
            <a:r>
              <a:rPr lang="en-GB" sz="2400" dirty="0" smtClean="0">
                <a:latin typeface="Arial" panose="020B0604020202020204" pitchFamily="34" charset="0"/>
                <a:cs typeface="Arial" panose="020B0604020202020204" pitchFamily="34" charset="0"/>
              </a:rPr>
              <a:t>Health</a:t>
            </a:r>
          </a:p>
          <a:p>
            <a:pPr lvl="2"/>
            <a:r>
              <a:rPr lang="en-GB" sz="2200" dirty="0" smtClean="0">
                <a:latin typeface="Arial" panose="020B0604020202020204" pitchFamily="34" charset="0"/>
                <a:cs typeface="Arial" panose="020B0604020202020204" pitchFamily="34" charset="0"/>
              </a:rPr>
              <a:t>50% reduction in alcohol consumption …rising to 30% by late 20’s</a:t>
            </a:r>
          </a:p>
          <a:p>
            <a:pPr lvl="2"/>
            <a:r>
              <a:rPr lang="en-GB" sz="2200" dirty="0" smtClean="0">
                <a:latin typeface="Arial" panose="020B0604020202020204" pitchFamily="34" charset="0"/>
                <a:cs typeface="Arial" panose="020B0604020202020204" pitchFamily="34" charset="0"/>
              </a:rPr>
              <a:t>Shift to spirits /hard liquor…easier to transport</a:t>
            </a:r>
          </a:p>
          <a:p>
            <a:pPr lvl="2"/>
            <a:r>
              <a:rPr lang="en-GB" sz="2200" dirty="0" smtClean="0">
                <a:latin typeface="Arial" panose="020B0604020202020204" pitchFamily="34" charset="0"/>
                <a:cs typeface="Arial" panose="020B0604020202020204" pitchFamily="34" charset="0"/>
              </a:rPr>
              <a:t>Disastrous experiment to “de-nature” liquor….10,000 poisoned by Govt programme to contaminate stocks</a:t>
            </a:r>
            <a:endParaRPr lang="en-GB" sz="2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0071963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6823" y="81745"/>
            <a:ext cx="11553713" cy="1280890"/>
          </a:xfrm>
        </p:spPr>
        <p:txBody>
          <a:bodyPr/>
          <a:lstStyle/>
          <a:p>
            <a:pPr algn="ctr"/>
            <a:r>
              <a:rPr lang="en-GB" dirty="0" smtClean="0"/>
              <a:t>Hiding the booze</a:t>
            </a:r>
            <a:r>
              <a:rPr lang="en-GB" dirty="0"/>
              <a:t/>
            </a:r>
            <a:br>
              <a:rPr lang="en-GB" dirty="0"/>
            </a:br>
            <a:r>
              <a:rPr lang="en-GB" sz="3200" dirty="0" smtClean="0">
                <a:latin typeface="Arial" panose="020B0604020202020204" pitchFamily="34" charset="0"/>
                <a:cs typeface="Arial" panose="020B0604020202020204" pitchFamily="34" charset="0"/>
              </a:rPr>
              <a:t>(illegal to sell and deliver….not to drink!)</a:t>
            </a:r>
            <a:endParaRPr lang="en-GB" sz="3200" dirty="0">
              <a:latin typeface="Arial" panose="020B0604020202020204" pitchFamily="34" charset="0"/>
              <a:cs typeface="Arial" panose="020B0604020202020204" pitchFamily="34" charset="0"/>
            </a:endParaRPr>
          </a:p>
        </p:txBody>
      </p:sp>
      <p:pic>
        <p:nvPicPr>
          <p:cNvPr id="4098" name="Picture 2" descr="Woman Demonstrating Flask Boo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455" y="1785769"/>
            <a:ext cx="11763375" cy="51713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203816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Woman Modeling Thigh Flask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470" y="0"/>
            <a:ext cx="12114530" cy="68902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152952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195485"/>
            <a:ext cx="10333037" cy="1280890"/>
          </a:xfrm>
        </p:spPr>
        <p:txBody>
          <a:bodyPr/>
          <a:lstStyle/>
          <a:p>
            <a:r>
              <a:rPr lang="en-GB" dirty="0" smtClean="0"/>
              <a:t>Speakeasies….10,000 in New York by 1926</a:t>
            </a:r>
            <a:br>
              <a:rPr lang="en-GB" dirty="0" smtClean="0"/>
            </a:br>
            <a:r>
              <a:rPr lang="en-GB" dirty="0" smtClean="0"/>
              <a:t>……collapse of enforcement</a:t>
            </a:r>
            <a:endParaRPr lang="en-GB" dirty="0"/>
          </a:p>
        </p:txBody>
      </p:sp>
      <p:pic>
        <p:nvPicPr>
          <p:cNvPr id="4" name="Picture 3"/>
          <p:cNvPicPr>
            <a:picLocks noChangeAspect="1"/>
          </p:cNvPicPr>
          <p:nvPr/>
        </p:nvPicPr>
        <p:blipFill>
          <a:blip r:embed="rId2"/>
          <a:stretch>
            <a:fillRect/>
          </a:stretch>
        </p:blipFill>
        <p:spPr>
          <a:xfrm>
            <a:off x="157740" y="1571625"/>
            <a:ext cx="12034260" cy="5390672"/>
          </a:xfrm>
          <a:prstGeom prst="rect">
            <a:avLst/>
          </a:prstGeom>
        </p:spPr>
      </p:pic>
    </p:spTree>
    <p:extLst>
      <p:ext uri="{BB962C8B-B14F-4D97-AF65-F5344CB8AC3E}">
        <p14:creationId xmlns:p14="http://schemas.microsoft.com/office/powerpoint/2010/main" val="261183272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4746" y="473503"/>
            <a:ext cx="8911687" cy="1280890"/>
          </a:xfrm>
        </p:spPr>
        <p:txBody>
          <a:bodyPr/>
          <a:lstStyle/>
          <a:p>
            <a:r>
              <a:rPr lang="en-GB" dirty="0" smtClean="0"/>
              <a:t>Political/ Social Impact</a:t>
            </a:r>
            <a:endParaRPr lang="en-GB" dirty="0"/>
          </a:p>
        </p:txBody>
      </p:sp>
      <p:sp>
        <p:nvSpPr>
          <p:cNvPr id="3" name="Content Placeholder 2"/>
          <p:cNvSpPr>
            <a:spLocks noGrp="1"/>
          </p:cNvSpPr>
          <p:nvPr>
            <p:ph idx="1"/>
          </p:nvPr>
        </p:nvSpPr>
        <p:spPr>
          <a:xfrm>
            <a:off x="0" y="1258645"/>
            <a:ext cx="12192000" cy="5599355"/>
          </a:xfrm>
        </p:spPr>
        <p:txBody>
          <a:bodyPr>
            <a:normAutofit/>
          </a:bodyPr>
          <a:lstStyle/>
          <a:p>
            <a:pPr lvl="1"/>
            <a:r>
              <a:rPr lang="en-GB" sz="2800" dirty="0">
                <a:latin typeface="Arial" panose="020B0604020202020204" pitchFamily="34" charset="0"/>
                <a:cs typeface="Arial" panose="020B0604020202020204" pitchFamily="34" charset="0"/>
              </a:rPr>
              <a:t>Conflict Religious, rural, populates vs urban, immigrant </a:t>
            </a:r>
            <a:r>
              <a:rPr lang="en-GB" sz="2800" dirty="0" smtClean="0">
                <a:latin typeface="Arial" panose="020B0604020202020204" pitchFamily="34" charset="0"/>
                <a:cs typeface="Arial" panose="020B0604020202020204" pitchFamily="34" charset="0"/>
              </a:rPr>
              <a:t>communities</a:t>
            </a:r>
          </a:p>
          <a:p>
            <a:pPr lvl="1"/>
            <a:endParaRPr lang="en-GB" sz="2800" dirty="0">
              <a:latin typeface="Arial" panose="020B0604020202020204" pitchFamily="34" charset="0"/>
              <a:cs typeface="Arial" panose="020B0604020202020204" pitchFamily="34" charset="0"/>
            </a:endParaRPr>
          </a:p>
          <a:p>
            <a:pPr lvl="1"/>
            <a:r>
              <a:rPr lang="en-GB" sz="2800" dirty="0" smtClean="0">
                <a:latin typeface="Arial" panose="020B0604020202020204" pitchFamily="34" charset="0"/>
                <a:cs typeface="Arial" panose="020B0604020202020204" pitchFamily="34" charset="0"/>
              </a:rPr>
              <a:t> Social division</a:t>
            </a:r>
          </a:p>
          <a:p>
            <a:pPr lvl="2"/>
            <a:r>
              <a:rPr lang="en-GB" sz="2800" dirty="0" smtClean="0">
                <a:latin typeface="Arial" panose="020B0604020202020204" pitchFamily="34" charset="0"/>
                <a:cs typeface="Arial" panose="020B0604020202020204" pitchFamily="34" charset="0"/>
              </a:rPr>
              <a:t>No/light enforcement for wealth</a:t>
            </a:r>
          </a:p>
          <a:p>
            <a:pPr lvl="2"/>
            <a:r>
              <a:rPr lang="en-GB" sz="2800" dirty="0" smtClean="0">
                <a:latin typeface="Arial" panose="020B0604020202020204" pitchFamily="34" charset="0"/>
                <a:cs typeface="Arial" panose="020B0604020202020204" pitchFamily="34" charset="0"/>
              </a:rPr>
              <a:t>Discrimination vs poor/minorities</a:t>
            </a:r>
          </a:p>
          <a:p>
            <a:pPr lvl="1"/>
            <a:endParaRPr lang="en-GB" sz="2800" dirty="0">
              <a:latin typeface="Arial" panose="020B0604020202020204" pitchFamily="34" charset="0"/>
              <a:cs typeface="Arial" panose="020B0604020202020204" pitchFamily="34" charset="0"/>
            </a:endParaRPr>
          </a:p>
          <a:p>
            <a:pPr lvl="1"/>
            <a:r>
              <a:rPr lang="en-GB" sz="2800" dirty="0" smtClean="0">
                <a:latin typeface="Arial" panose="020B0604020202020204" pitchFamily="34" charset="0"/>
                <a:cs typeface="Arial" panose="020B0604020202020204" pitchFamily="34" charset="0"/>
              </a:rPr>
              <a:t>Crime </a:t>
            </a:r>
          </a:p>
          <a:p>
            <a:pPr lvl="2"/>
            <a:r>
              <a:rPr lang="en-GB" sz="2800" dirty="0" smtClean="0">
                <a:latin typeface="Arial" panose="020B0604020202020204" pitchFamily="34" charset="0"/>
                <a:cs typeface="Arial" panose="020B0604020202020204" pitchFamily="34" charset="0"/>
              </a:rPr>
              <a:t>Rise </a:t>
            </a:r>
            <a:r>
              <a:rPr lang="en-GB" sz="2800" dirty="0">
                <a:latin typeface="Arial" panose="020B0604020202020204" pitchFamily="34" charset="0"/>
                <a:cs typeface="Arial" panose="020B0604020202020204" pitchFamily="34" charset="0"/>
              </a:rPr>
              <a:t>of  wealthy and politically powerful crime lords ( Al Capone </a:t>
            </a:r>
            <a:r>
              <a:rPr lang="en-GB" sz="2800" dirty="0" smtClean="0">
                <a:latin typeface="Arial" panose="020B0604020202020204" pitchFamily="34" charset="0"/>
                <a:cs typeface="Arial" panose="020B0604020202020204" pitchFamily="34" charset="0"/>
              </a:rPr>
              <a:t>$1BN+ per year in earnings</a:t>
            </a:r>
            <a:endParaRPr lang="en-GB" sz="2800" dirty="0">
              <a:latin typeface="Arial" panose="020B0604020202020204" pitchFamily="34" charset="0"/>
              <a:cs typeface="Arial" panose="020B0604020202020204" pitchFamily="34" charset="0"/>
            </a:endParaRPr>
          </a:p>
          <a:p>
            <a:pPr lvl="2"/>
            <a:r>
              <a:rPr lang="en-GB" sz="2800" dirty="0">
                <a:latin typeface="Arial" panose="020B0604020202020204" pitchFamily="34" charset="0"/>
                <a:cs typeface="Arial" panose="020B0604020202020204" pitchFamily="34" charset="0"/>
              </a:rPr>
              <a:t>“State capture” by crime lords </a:t>
            </a:r>
            <a:r>
              <a:rPr lang="en-GB" sz="2800" dirty="0" smtClean="0">
                <a:latin typeface="Arial" panose="020B0604020202020204" pitchFamily="34" charset="0"/>
                <a:cs typeface="Arial" panose="020B0604020202020204" pitchFamily="34" charset="0"/>
              </a:rPr>
              <a:t>of cities: </a:t>
            </a:r>
            <a:r>
              <a:rPr lang="en-GB" sz="2800" dirty="0">
                <a:latin typeface="Arial" panose="020B0604020202020204" pitchFamily="34" charset="0"/>
                <a:cs typeface="Arial" panose="020B0604020202020204" pitchFamily="34" charset="0"/>
              </a:rPr>
              <a:t>Chicago, Detroit, Pittsburgh</a:t>
            </a:r>
          </a:p>
          <a:p>
            <a:pPr lvl="1"/>
            <a:endParaRPr lang="en-GB" sz="2800" dirty="0">
              <a:latin typeface="Arial" panose="020B0604020202020204" pitchFamily="34" charset="0"/>
              <a:cs typeface="Arial" panose="020B0604020202020204" pitchFamily="34" charset="0"/>
            </a:endParaRPr>
          </a:p>
          <a:p>
            <a:pPr lvl="1"/>
            <a:endParaRPr lang="en-GB" sz="2400" dirty="0" smtClean="0">
              <a:latin typeface="Arial" panose="020B0604020202020204" pitchFamily="34" charset="0"/>
              <a:cs typeface="Arial" panose="020B0604020202020204" pitchFamily="34" charset="0"/>
            </a:endParaRPr>
          </a:p>
          <a:p>
            <a:pPr marL="457200" lvl="1" indent="0">
              <a:buNone/>
            </a:pPr>
            <a:endParaRPr lang="en-GB"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5328632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97700" y="195485"/>
            <a:ext cx="8911687" cy="861790"/>
          </a:xfrm>
        </p:spPr>
        <p:txBody>
          <a:bodyPr/>
          <a:lstStyle/>
          <a:p>
            <a:pPr algn="ctr"/>
            <a:r>
              <a:rPr lang="en-GB" dirty="0" smtClean="0"/>
              <a:t>Invitation to Crime</a:t>
            </a:r>
            <a:endParaRPr lang="en-GB" dirty="0"/>
          </a:p>
        </p:txBody>
      </p:sp>
      <p:sp>
        <p:nvSpPr>
          <p:cNvPr id="3" name="Content Placeholder 2"/>
          <p:cNvSpPr>
            <a:spLocks noGrp="1"/>
          </p:cNvSpPr>
          <p:nvPr>
            <p:ph idx="1"/>
          </p:nvPr>
        </p:nvSpPr>
        <p:spPr>
          <a:xfrm>
            <a:off x="1654997" y="905435"/>
            <a:ext cx="9752012" cy="3257550"/>
          </a:xfrm>
        </p:spPr>
        <p:txBody>
          <a:bodyPr>
            <a:noAutofit/>
          </a:bodyPr>
          <a:lstStyle/>
          <a:p>
            <a:r>
              <a:rPr lang="en-GB" sz="2800" dirty="0" smtClean="0">
                <a:latin typeface="Arial" panose="020B0604020202020204" pitchFamily="34" charset="0"/>
                <a:cs typeface="Arial" panose="020B0604020202020204" pitchFamily="34" charset="0"/>
              </a:rPr>
              <a:t>Italian immigrant community</a:t>
            </a:r>
          </a:p>
          <a:p>
            <a:pPr lvl="1"/>
            <a:r>
              <a:rPr lang="en-GB" sz="2800" dirty="0">
                <a:latin typeface="Arial" panose="020B0604020202020204" pitchFamily="34" charset="0"/>
                <a:cs typeface="Arial" panose="020B0604020202020204" pitchFamily="34" charset="0"/>
              </a:rPr>
              <a:t>Closely linked, secret societies</a:t>
            </a:r>
          </a:p>
          <a:p>
            <a:pPr lvl="1"/>
            <a:r>
              <a:rPr lang="en-GB" sz="2800" dirty="0">
                <a:latin typeface="Arial" panose="020B0604020202020204" pitchFamily="34" charset="0"/>
                <a:cs typeface="Arial" panose="020B0604020202020204" pitchFamily="34" charset="0"/>
              </a:rPr>
              <a:t>Marginal jobs, self help, brothel, gambling, </a:t>
            </a:r>
            <a:r>
              <a:rPr lang="en-GB" sz="2800" dirty="0" smtClean="0">
                <a:latin typeface="Arial" panose="020B0604020202020204" pitchFamily="34" charset="0"/>
                <a:cs typeface="Arial" panose="020B0604020202020204" pitchFamily="34" charset="0"/>
              </a:rPr>
              <a:t>narcotics</a:t>
            </a:r>
          </a:p>
          <a:p>
            <a:pPr lvl="1"/>
            <a:r>
              <a:rPr lang="en-GB" sz="2800" dirty="0" smtClean="0">
                <a:latin typeface="Arial" panose="020B0604020202020204" pitchFamily="34" charset="0"/>
                <a:cs typeface="Arial" panose="020B0604020202020204" pitchFamily="34" charset="0"/>
              </a:rPr>
              <a:t>Self enforced, disciplined, </a:t>
            </a:r>
            <a:endParaRPr lang="en-GB" sz="2800" dirty="0">
              <a:latin typeface="Arial" panose="020B0604020202020204" pitchFamily="34" charset="0"/>
              <a:cs typeface="Arial" panose="020B0604020202020204" pitchFamily="34" charset="0"/>
            </a:endParaRPr>
          </a:p>
          <a:p>
            <a:pPr lvl="1"/>
            <a:endParaRPr lang="en-GB" sz="2800" dirty="0">
              <a:latin typeface="Arial" panose="020B0604020202020204" pitchFamily="34" charset="0"/>
              <a:cs typeface="Arial" panose="020B0604020202020204" pitchFamily="34" charset="0"/>
            </a:endParaRPr>
          </a:p>
          <a:p>
            <a:r>
              <a:rPr lang="en-GB" sz="2800" dirty="0" smtClean="0">
                <a:latin typeface="Arial" panose="020B0604020202020204" pitchFamily="34" charset="0"/>
                <a:cs typeface="Arial" panose="020B0604020202020204" pitchFamily="34" charset="0"/>
              </a:rPr>
              <a:t>Prohibition opportunity</a:t>
            </a:r>
          </a:p>
          <a:p>
            <a:pPr lvl="1"/>
            <a:r>
              <a:rPr lang="en-GB" sz="2800" dirty="0" smtClean="0">
                <a:latin typeface="Arial" panose="020B0604020202020204" pitchFamily="34" charset="0"/>
                <a:cs typeface="Arial" panose="020B0604020202020204" pitchFamily="34" charset="0"/>
              </a:rPr>
              <a:t>Cash business</a:t>
            </a:r>
          </a:p>
          <a:p>
            <a:pPr lvl="1"/>
            <a:r>
              <a:rPr lang="en-GB" sz="2800" dirty="0" smtClean="0">
                <a:latin typeface="Arial" panose="020B0604020202020204" pitchFamily="34" charset="0"/>
                <a:cs typeface="Arial" panose="020B0604020202020204" pitchFamily="34" charset="0"/>
              </a:rPr>
              <a:t>Public complicit/ political influence</a:t>
            </a:r>
          </a:p>
          <a:p>
            <a:pPr lvl="1"/>
            <a:r>
              <a:rPr lang="en-GB" sz="2800" dirty="0" smtClean="0">
                <a:latin typeface="Arial" panose="020B0604020202020204" pitchFamily="34" charset="0"/>
                <a:cs typeface="Arial" panose="020B0604020202020204" pitchFamily="34" charset="0"/>
              </a:rPr>
              <a:t>Logistics, smuggling Canada, Cuba</a:t>
            </a:r>
          </a:p>
          <a:p>
            <a:pPr lvl="1"/>
            <a:endParaRPr lang="en-GB" sz="2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88934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53188" y="0"/>
            <a:ext cx="8911687" cy="1280890"/>
          </a:xfrm>
        </p:spPr>
        <p:txBody>
          <a:bodyPr/>
          <a:lstStyle/>
          <a:p>
            <a:pPr algn="ctr"/>
            <a:r>
              <a:rPr lang="en-GB" dirty="0" smtClean="0"/>
              <a:t>Alphonse Gabriel Capone</a:t>
            </a:r>
            <a:endParaRPr lang="en-GB" dirty="0"/>
          </a:p>
        </p:txBody>
      </p:sp>
      <p:sp>
        <p:nvSpPr>
          <p:cNvPr id="3" name="Content Placeholder 2"/>
          <p:cNvSpPr>
            <a:spLocks noGrp="1"/>
          </p:cNvSpPr>
          <p:nvPr>
            <p:ph idx="1"/>
          </p:nvPr>
        </p:nvSpPr>
        <p:spPr>
          <a:xfrm>
            <a:off x="7120036" y="684510"/>
            <a:ext cx="5191124" cy="2842462"/>
          </a:xfrm>
        </p:spPr>
        <p:txBody>
          <a:bodyPr>
            <a:normAutofit fontScale="25000" lnSpcReduction="20000"/>
          </a:bodyPr>
          <a:lstStyle/>
          <a:p>
            <a:r>
              <a:rPr lang="en-GB" sz="9600" dirty="0" smtClean="0">
                <a:latin typeface="Arial" panose="020B0604020202020204" pitchFamily="34" charset="0"/>
                <a:cs typeface="Arial" panose="020B0604020202020204" pitchFamily="34" charset="0"/>
              </a:rPr>
              <a:t>Born New York, Italian Immigrants</a:t>
            </a:r>
          </a:p>
          <a:p>
            <a:pPr marL="0" indent="0">
              <a:buNone/>
            </a:pPr>
            <a:r>
              <a:rPr lang="en-GB" sz="8000" dirty="0">
                <a:latin typeface="Arial" panose="020B0604020202020204" pitchFamily="34" charset="0"/>
                <a:cs typeface="Arial" panose="020B0604020202020204" pitchFamily="34" charset="0"/>
              </a:rPr>
              <a:t> </a:t>
            </a:r>
            <a:r>
              <a:rPr lang="en-GB" sz="8000" dirty="0" smtClean="0">
                <a:latin typeface="Arial" panose="020B0604020202020204" pitchFamily="34" charset="0"/>
                <a:cs typeface="Arial" panose="020B0604020202020204" pitchFamily="34" charset="0"/>
              </a:rPr>
              <a:t>  </a:t>
            </a:r>
          </a:p>
          <a:p>
            <a:r>
              <a:rPr lang="en-GB" sz="9600" dirty="0">
                <a:latin typeface="Arial" panose="020B0604020202020204" pitchFamily="34" charset="0"/>
                <a:cs typeface="Arial" panose="020B0604020202020204" pitchFamily="34" charset="0"/>
              </a:rPr>
              <a:t>Gang </a:t>
            </a:r>
            <a:r>
              <a:rPr lang="en-GB" sz="9600" dirty="0" smtClean="0">
                <a:latin typeface="Arial" panose="020B0604020202020204" pitchFamily="34" charset="0"/>
                <a:cs typeface="Arial" panose="020B0604020202020204" pitchFamily="34" charset="0"/>
              </a:rPr>
              <a:t>member, bodyguard</a:t>
            </a:r>
            <a:r>
              <a:rPr lang="en-GB" sz="9600" dirty="0">
                <a:latin typeface="Arial" panose="020B0604020202020204" pitchFamily="34" charset="0"/>
                <a:cs typeface="Arial" panose="020B0604020202020204" pitchFamily="34" charset="0"/>
              </a:rPr>
              <a:t>, moves to Chicago to work for …bouncer at </a:t>
            </a:r>
            <a:r>
              <a:rPr lang="en-GB" sz="9600" dirty="0" smtClean="0">
                <a:latin typeface="Arial" panose="020B0604020202020204" pitchFamily="34" charset="0"/>
                <a:cs typeface="Arial" panose="020B0604020202020204" pitchFamily="34" charset="0"/>
              </a:rPr>
              <a:t>brothel, </a:t>
            </a:r>
            <a:r>
              <a:rPr lang="en-GB" sz="9600" dirty="0">
                <a:latin typeface="Arial" panose="020B0604020202020204" pitchFamily="34" charset="0"/>
                <a:cs typeface="Arial" panose="020B0604020202020204" pitchFamily="34" charset="0"/>
              </a:rPr>
              <a:t>promoted by boss</a:t>
            </a:r>
          </a:p>
          <a:p>
            <a:endParaRPr lang="en-GB" sz="9600" dirty="0">
              <a:latin typeface="Arial" panose="020B0604020202020204" pitchFamily="34" charset="0"/>
              <a:cs typeface="Arial" panose="020B0604020202020204" pitchFamily="34" charset="0"/>
            </a:endParaRPr>
          </a:p>
          <a:p>
            <a:r>
              <a:rPr lang="en-GB" sz="9600" dirty="0" smtClean="0">
                <a:latin typeface="Arial" panose="020B0604020202020204" pitchFamily="34" charset="0"/>
                <a:cs typeface="Arial" panose="020B0604020202020204" pitchFamily="34" charset="0"/>
              </a:rPr>
              <a:t>Organises distribution of spirits from Canada, bootlegging’</a:t>
            </a:r>
          </a:p>
          <a:p>
            <a:pPr marL="0" indent="0">
              <a:buNone/>
            </a:pPr>
            <a:endParaRPr lang="en-GB" sz="8000" dirty="0">
              <a:latin typeface="Arial" panose="020B0604020202020204" pitchFamily="34" charset="0"/>
              <a:cs typeface="Arial" panose="020B0604020202020204" pitchFamily="34" charset="0"/>
            </a:endParaRPr>
          </a:p>
          <a:p>
            <a:r>
              <a:rPr lang="en-GB" sz="9600" dirty="0">
                <a:latin typeface="Arial" panose="020B0604020202020204" pitchFamily="34" charset="0"/>
                <a:cs typeface="Arial" panose="020B0604020202020204" pitchFamily="34" charset="0"/>
              </a:rPr>
              <a:t>Responsible for deaths of more than </a:t>
            </a:r>
            <a:r>
              <a:rPr lang="en-GB" sz="9600" dirty="0" smtClean="0">
                <a:latin typeface="Arial" panose="020B0604020202020204" pitchFamily="34" charset="0"/>
                <a:cs typeface="Arial" panose="020B0604020202020204" pitchFamily="34" charset="0"/>
              </a:rPr>
              <a:t>100 ,rivals </a:t>
            </a:r>
            <a:r>
              <a:rPr lang="en-GB" sz="9600" dirty="0">
                <a:latin typeface="Arial" panose="020B0604020202020204" pitchFamily="34" charset="0"/>
                <a:cs typeface="Arial" panose="020B0604020202020204" pitchFamily="34" charset="0"/>
              </a:rPr>
              <a:t>across Chicago, personally batters to death 5 captured rivals</a:t>
            </a:r>
          </a:p>
          <a:p>
            <a:pPr marL="0" indent="0">
              <a:buNone/>
            </a:pPr>
            <a:endParaRPr lang="en-GB" sz="8000" dirty="0">
              <a:latin typeface="Arial" panose="020B0604020202020204" pitchFamily="34" charset="0"/>
              <a:cs typeface="Arial" panose="020B0604020202020204" pitchFamily="34" charset="0"/>
            </a:endParaRPr>
          </a:p>
          <a:p>
            <a:r>
              <a:rPr lang="en-GB" sz="9600" dirty="0" smtClean="0">
                <a:latin typeface="Arial" panose="020B0604020202020204" pitchFamily="34" charset="0"/>
                <a:cs typeface="Arial" panose="020B0604020202020204" pitchFamily="34" charset="0"/>
              </a:rPr>
              <a:t>Jailed for tax evasion, never found guilty of murder ….dies of syphilis on release from prison due to income tax evasion</a:t>
            </a:r>
            <a:endParaRPr lang="en-GB" sz="9600" dirty="0">
              <a:latin typeface="Arial" panose="020B0604020202020204" pitchFamily="34" charset="0"/>
              <a:cs typeface="Arial" panose="020B0604020202020204" pitchFamily="34" charset="0"/>
            </a:endParaRPr>
          </a:p>
          <a:p>
            <a:pPr marL="0" indent="0">
              <a:buNone/>
            </a:pPr>
            <a:endParaRPr lang="en-GB" sz="8000" dirty="0" smtClean="0">
              <a:latin typeface="Arial" panose="020B0604020202020204" pitchFamily="34" charset="0"/>
              <a:cs typeface="Arial" panose="020B0604020202020204" pitchFamily="34" charset="0"/>
            </a:endParaRPr>
          </a:p>
          <a:p>
            <a:pPr marL="0" indent="0">
              <a:buNone/>
            </a:pPr>
            <a:endParaRPr lang="en-GB" sz="8000" dirty="0">
              <a:latin typeface="Arial" panose="020B0604020202020204" pitchFamily="34" charset="0"/>
              <a:cs typeface="Arial" panose="020B0604020202020204" pitchFamily="34" charset="0"/>
            </a:endParaRPr>
          </a:p>
          <a:p>
            <a:pPr marL="0" indent="0">
              <a:buNone/>
            </a:pPr>
            <a:endParaRPr lang="en-GB" dirty="0" smtClean="0"/>
          </a:p>
          <a:p>
            <a:pPr marL="0" indent="0">
              <a:buNone/>
            </a:pPr>
            <a:endParaRPr lang="en-GB" dirty="0"/>
          </a:p>
          <a:p>
            <a:pPr marL="0" indent="0">
              <a:buNone/>
            </a:pPr>
            <a:r>
              <a:rPr lang="en-GB" dirty="0" smtClean="0"/>
              <a:t>E</a:t>
            </a:r>
          </a:p>
          <a:p>
            <a:pPr marL="0" indent="0">
              <a:buNone/>
            </a:pPr>
            <a:endParaRPr lang="en-GB" dirty="0"/>
          </a:p>
          <a:p>
            <a:pPr marL="0" indent="0">
              <a:buNone/>
            </a:pPr>
            <a:endParaRPr lang="en-GB" dirty="0" smtClean="0"/>
          </a:p>
          <a:p>
            <a:pPr marL="0" indent="0">
              <a:buNone/>
            </a:pPr>
            <a:endParaRPr lang="en-GB" dirty="0"/>
          </a:p>
          <a:p>
            <a:pPr marL="0" indent="0">
              <a:buNone/>
            </a:pPr>
            <a:endParaRPr lang="en-GB" dirty="0" smtClean="0"/>
          </a:p>
          <a:p>
            <a:endParaRPr lang="en-GB" dirty="0" smtClean="0"/>
          </a:p>
          <a:p>
            <a:endParaRPr lang="en-GB" dirty="0"/>
          </a:p>
        </p:txBody>
      </p:sp>
      <p:pic>
        <p:nvPicPr>
          <p:cNvPr id="4" name="Picture 3"/>
          <p:cNvPicPr>
            <a:picLocks noChangeAspect="1"/>
          </p:cNvPicPr>
          <p:nvPr/>
        </p:nvPicPr>
        <p:blipFill>
          <a:blip r:embed="rId2"/>
          <a:stretch>
            <a:fillRect/>
          </a:stretch>
        </p:blipFill>
        <p:spPr>
          <a:xfrm>
            <a:off x="0" y="1524000"/>
            <a:ext cx="6953250" cy="5333999"/>
          </a:xfrm>
          <a:prstGeom prst="rect">
            <a:avLst/>
          </a:prstGeom>
        </p:spPr>
      </p:pic>
      <p:sp>
        <p:nvSpPr>
          <p:cNvPr id="5" name="TextBox 4"/>
          <p:cNvSpPr txBox="1"/>
          <p:nvPr/>
        </p:nvSpPr>
        <p:spPr>
          <a:xfrm>
            <a:off x="1993415" y="937708"/>
            <a:ext cx="4283545" cy="584775"/>
          </a:xfrm>
          <a:prstGeom prst="rect">
            <a:avLst/>
          </a:prstGeom>
          <a:noFill/>
        </p:spPr>
        <p:txBody>
          <a:bodyPr wrap="none" rtlCol="0">
            <a:spAutoFit/>
          </a:bodyPr>
          <a:lstStyle/>
          <a:p>
            <a:r>
              <a:rPr lang="en-GB" sz="3200" dirty="0" smtClean="0">
                <a:latin typeface="Arial" panose="020B0604020202020204" pitchFamily="34" charset="0"/>
                <a:cs typeface="Arial" panose="020B0604020202020204" pitchFamily="34" charset="0"/>
              </a:rPr>
              <a:t>Al Capone 1899-1947 </a:t>
            </a:r>
            <a:endParaRPr lang="en-GB" sz="3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79464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7678" y="0"/>
            <a:ext cx="8911687" cy="1280890"/>
          </a:xfrm>
        </p:spPr>
        <p:txBody>
          <a:bodyPr/>
          <a:lstStyle/>
          <a:p>
            <a:pPr algn="ctr"/>
            <a:r>
              <a:rPr lang="en-GB" dirty="0"/>
              <a:t>A</a:t>
            </a:r>
            <a:r>
              <a:rPr lang="en-GB" dirty="0" smtClean="0"/>
              <a:t> family man</a:t>
            </a:r>
            <a:endParaRPr lang="en-GB" dirty="0"/>
          </a:p>
        </p:txBody>
      </p:sp>
      <p:pic>
        <p:nvPicPr>
          <p:cNvPr id="4" name="Picture 3"/>
          <p:cNvPicPr>
            <a:picLocks noChangeAspect="1"/>
          </p:cNvPicPr>
          <p:nvPr/>
        </p:nvPicPr>
        <p:blipFill>
          <a:blip r:embed="rId2"/>
          <a:stretch>
            <a:fillRect/>
          </a:stretch>
        </p:blipFill>
        <p:spPr>
          <a:xfrm>
            <a:off x="19050" y="814077"/>
            <a:ext cx="12172950" cy="6043923"/>
          </a:xfrm>
          <a:prstGeom prst="rect">
            <a:avLst/>
          </a:prstGeom>
        </p:spPr>
      </p:pic>
    </p:spTree>
    <p:extLst>
      <p:ext uri="{BB962C8B-B14F-4D97-AF65-F5344CB8AC3E}">
        <p14:creationId xmlns:p14="http://schemas.microsoft.com/office/powerpoint/2010/main" val="265853391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10344" y="269108"/>
            <a:ext cx="11081656" cy="1280890"/>
          </a:xfrm>
        </p:spPr>
        <p:txBody>
          <a:bodyPr/>
          <a:lstStyle/>
          <a:p>
            <a:r>
              <a:rPr lang="en-GB" dirty="0" smtClean="0"/>
              <a:t>And  celebrity…..at World Series Baseball game</a:t>
            </a:r>
            <a:endParaRPr lang="en-GB" dirty="0"/>
          </a:p>
        </p:txBody>
      </p:sp>
      <p:pic>
        <p:nvPicPr>
          <p:cNvPr id="1026" name="Picture 2" descr="Al Capone at Charity Ballgam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6728" y="908959"/>
            <a:ext cx="11849958" cy="524924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778899" y="6316825"/>
            <a:ext cx="5698996" cy="646331"/>
          </a:xfrm>
          <a:prstGeom prst="rect">
            <a:avLst/>
          </a:prstGeom>
          <a:noFill/>
        </p:spPr>
        <p:txBody>
          <a:bodyPr wrap="none" rtlCol="0">
            <a:spAutoFit/>
          </a:bodyPr>
          <a:lstStyle/>
          <a:p>
            <a:r>
              <a:rPr lang="en-GB" sz="3600" dirty="0" smtClean="0">
                <a:latin typeface="Arial" panose="020B0604020202020204" pitchFamily="34" charset="0"/>
                <a:cs typeface="Arial" panose="020B0604020202020204" pitchFamily="34" charset="0"/>
              </a:rPr>
              <a:t>There was also a dark side</a:t>
            </a:r>
            <a:endParaRPr lang="en-GB" sz="3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95208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2127" y="215320"/>
            <a:ext cx="11074307" cy="1280890"/>
          </a:xfrm>
        </p:spPr>
        <p:txBody>
          <a:bodyPr/>
          <a:lstStyle/>
          <a:p>
            <a:r>
              <a:rPr lang="en-GB" dirty="0" smtClean="0"/>
              <a:t>The rewards of crime (Capone’s Florida retreat)</a:t>
            </a:r>
            <a:endParaRPr lang="en-GB" dirty="0"/>
          </a:p>
        </p:txBody>
      </p:sp>
      <p:pic>
        <p:nvPicPr>
          <p:cNvPr id="2050" name="Picture 2" descr="Al Capone's hom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304" y="1118796"/>
            <a:ext cx="13485121" cy="5882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7930177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19588" y="484261"/>
            <a:ext cx="8911687" cy="1280890"/>
          </a:xfrm>
        </p:spPr>
        <p:txBody>
          <a:bodyPr/>
          <a:lstStyle/>
          <a:p>
            <a:pPr algn="ctr"/>
            <a:r>
              <a:rPr lang="en-GB" dirty="0" smtClean="0"/>
              <a:t>The “Lost Cause” Myth</a:t>
            </a:r>
            <a:endParaRPr lang="en-GB" dirty="0"/>
          </a:p>
        </p:txBody>
      </p:sp>
      <p:sp>
        <p:nvSpPr>
          <p:cNvPr id="4" name="TextBox 3"/>
          <p:cNvSpPr txBox="1"/>
          <p:nvPr/>
        </p:nvSpPr>
        <p:spPr>
          <a:xfrm>
            <a:off x="1611518" y="1265894"/>
            <a:ext cx="10350986" cy="4832092"/>
          </a:xfrm>
          <a:prstGeom prst="rect">
            <a:avLst/>
          </a:prstGeom>
          <a:noFill/>
        </p:spPr>
        <p:txBody>
          <a:bodyPr wrap="square" rtlCol="0">
            <a:spAutoFit/>
          </a:bodyPr>
          <a:lstStyle/>
          <a:p>
            <a:r>
              <a:rPr lang="en-GB" sz="2800" dirty="0" smtClean="0">
                <a:latin typeface="Arial" panose="020B0604020202020204" pitchFamily="34" charset="0"/>
                <a:cs typeface="Arial" panose="020B0604020202020204" pitchFamily="34" charset="0"/>
              </a:rPr>
              <a:t>Civil War as taught 1870- 1980’s a “war between the states”</a:t>
            </a:r>
          </a:p>
          <a:p>
            <a:endParaRPr lang="en-GB" sz="2800" dirty="0" smtClean="0">
              <a:latin typeface="Arial" panose="020B0604020202020204" pitchFamily="34" charset="0"/>
              <a:cs typeface="Arial" panose="020B0604020202020204" pitchFamily="34" charset="0"/>
            </a:endParaRPr>
          </a:p>
          <a:p>
            <a:r>
              <a:rPr lang="en-GB" sz="2800" dirty="0" smtClean="0">
                <a:latin typeface="Arial" panose="020B0604020202020204" pitchFamily="34" charset="0"/>
                <a:cs typeface="Arial" panose="020B0604020202020204" pitchFamily="34" charset="0"/>
              </a:rPr>
              <a:t>….not a war about slavery</a:t>
            </a:r>
          </a:p>
          <a:p>
            <a:endParaRPr lang="en-GB" sz="2800" dirty="0" smtClean="0">
              <a:latin typeface="Arial" panose="020B0604020202020204" pitchFamily="34" charset="0"/>
              <a:cs typeface="Arial" panose="020B0604020202020204" pitchFamily="34" charset="0"/>
            </a:endParaRPr>
          </a:p>
          <a:p>
            <a:r>
              <a:rPr lang="en-GB" sz="2800" dirty="0" smtClean="0">
                <a:latin typeface="Arial" panose="020B0604020202020204" pitchFamily="34" charset="0"/>
                <a:cs typeface="Arial" panose="020B0604020202020204" pitchFamily="34" charset="0"/>
              </a:rPr>
              <a:t>….Reconstruction an abomination</a:t>
            </a:r>
          </a:p>
          <a:p>
            <a:endParaRPr lang="en-GB" sz="2800" dirty="0" smtClean="0">
              <a:latin typeface="Arial" panose="020B0604020202020204" pitchFamily="34" charset="0"/>
              <a:cs typeface="Arial" panose="020B0604020202020204" pitchFamily="34" charset="0"/>
            </a:endParaRPr>
          </a:p>
          <a:p>
            <a:r>
              <a:rPr lang="en-GB" sz="2800" dirty="0" smtClean="0">
                <a:latin typeface="Arial" panose="020B0604020202020204" pitchFamily="34" charset="0"/>
                <a:cs typeface="Arial" panose="020B0604020202020204" pitchFamily="34" charset="0"/>
              </a:rPr>
              <a:t>….The South as victim…perpetuator </a:t>
            </a:r>
          </a:p>
          <a:p>
            <a:endParaRPr lang="en-GB" sz="2800" dirty="0" smtClean="0">
              <a:latin typeface="Arial" panose="020B0604020202020204" pitchFamily="34" charset="0"/>
              <a:cs typeface="Arial" panose="020B0604020202020204" pitchFamily="34" charset="0"/>
            </a:endParaRPr>
          </a:p>
          <a:p>
            <a:r>
              <a:rPr lang="en-GB" sz="2800" dirty="0" smtClean="0">
                <a:latin typeface="Arial" panose="020B0604020202020204" pitchFamily="34" charset="0"/>
                <a:cs typeface="Arial" panose="020B0604020202020204" pitchFamily="34" charset="0"/>
              </a:rPr>
              <a:t>….Confederates “heroes” fighting for their rights</a:t>
            </a:r>
          </a:p>
          <a:p>
            <a:endParaRPr lang="en-GB" sz="2800" dirty="0" smtClean="0">
              <a:latin typeface="Arial" panose="020B0604020202020204" pitchFamily="34" charset="0"/>
              <a:cs typeface="Arial" panose="020B0604020202020204" pitchFamily="34" charset="0"/>
            </a:endParaRPr>
          </a:p>
          <a:p>
            <a:r>
              <a:rPr lang="en-GB" sz="2800" dirty="0" smtClean="0">
                <a:latin typeface="Arial" panose="020B0604020202020204" pitchFamily="34" charset="0"/>
                <a:cs typeface="Arial" panose="020B0604020202020204" pitchFamily="34" charset="0"/>
              </a:rPr>
              <a:t>….Northern victory ‘corrected” by “Jim Crow” laws</a:t>
            </a:r>
            <a:endParaRPr lang="en-GB" sz="2800" dirty="0">
              <a:latin typeface="Arial" panose="020B0604020202020204" pitchFamily="34" charset="0"/>
              <a:cs typeface="Arial" panose="020B0604020202020204" pitchFamily="34" charset="0"/>
            </a:endParaRPr>
          </a:p>
        </p:txBody>
      </p:sp>
      <p:sp>
        <p:nvSpPr>
          <p:cNvPr id="6" name="TextBox 5"/>
          <p:cNvSpPr txBox="1"/>
          <p:nvPr/>
        </p:nvSpPr>
        <p:spPr>
          <a:xfrm>
            <a:off x="1333948" y="6165938"/>
            <a:ext cx="10107639" cy="584775"/>
          </a:xfrm>
          <a:prstGeom prst="rect">
            <a:avLst/>
          </a:prstGeom>
          <a:solidFill>
            <a:schemeClr val="bg1"/>
          </a:solidFill>
        </p:spPr>
        <p:txBody>
          <a:bodyPr wrap="none" rtlCol="0">
            <a:spAutoFit/>
          </a:bodyPr>
          <a:lstStyle/>
          <a:p>
            <a:r>
              <a:rPr lang="en-GB" sz="3200" dirty="0" smtClean="0">
                <a:latin typeface="Arial" panose="020B0604020202020204" pitchFamily="34" charset="0"/>
                <a:cs typeface="Arial" panose="020B0604020202020204" pitchFamily="34" charset="0"/>
              </a:rPr>
              <a:t>View unchanged till1990-s….but resurrected by MAGA </a:t>
            </a:r>
            <a:endParaRPr lang="en-GB" sz="3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64939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6" end="6"/>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xEl>
                                              <p:pRg st="8" end="8"/>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xEl>
                                              <p:pRg st="10" end="10"/>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39551" y="166909"/>
            <a:ext cx="10450285" cy="1280890"/>
          </a:xfrm>
        </p:spPr>
        <p:txBody>
          <a:bodyPr/>
          <a:lstStyle/>
          <a:p>
            <a:r>
              <a:rPr lang="en-GB" dirty="0" smtClean="0"/>
              <a:t>Removal of former boss ..Frankie Vale 1928)</a:t>
            </a:r>
            <a:endParaRPr lang="en-GB" dirty="0"/>
          </a:p>
        </p:txBody>
      </p:sp>
      <p:pic>
        <p:nvPicPr>
          <p:cNvPr id="6" name="Picture 5"/>
          <p:cNvPicPr>
            <a:picLocks noChangeAspect="1"/>
          </p:cNvPicPr>
          <p:nvPr/>
        </p:nvPicPr>
        <p:blipFill>
          <a:blip r:embed="rId2"/>
          <a:stretch>
            <a:fillRect/>
          </a:stretch>
        </p:blipFill>
        <p:spPr>
          <a:xfrm>
            <a:off x="321433" y="1296955"/>
            <a:ext cx="11870567" cy="5628306"/>
          </a:xfrm>
          <a:prstGeom prst="rect">
            <a:avLst/>
          </a:prstGeom>
        </p:spPr>
      </p:pic>
    </p:spTree>
    <p:extLst>
      <p:ext uri="{BB962C8B-B14F-4D97-AF65-F5344CB8AC3E}">
        <p14:creationId xmlns:p14="http://schemas.microsoft.com/office/powerpoint/2010/main" val="153488389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62096" y="117380"/>
            <a:ext cx="10138492" cy="1280890"/>
          </a:xfrm>
        </p:spPr>
        <p:txBody>
          <a:bodyPr/>
          <a:lstStyle/>
          <a:p>
            <a:r>
              <a:rPr lang="en-GB" dirty="0" smtClean="0"/>
              <a:t>And rivals …the truce meeting that wasn’t…St Valentines Day Massacre 1928</a:t>
            </a:r>
            <a:endParaRPr lang="en-GB" dirty="0"/>
          </a:p>
        </p:txBody>
      </p:sp>
      <p:pic>
        <p:nvPicPr>
          <p:cNvPr id="1026" name="Picture 2" descr="undefine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96955"/>
            <a:ext cx="12192000" cy="56372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224159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68229" y="269107"/>
            <a:ext cx="8911687" cy="1280890"/>
          </a:xfrm>
        </p:spPr>
        <p:txBody>
          <a:bodyPr/>
          <a:lstStyle/>
          <a:p>
            <a:pPr algn="ctr"/>
            <a:r>
              <a:rPr lang="en-GB" dirty="0" smtClean="0"/>
              <a:t>Al Capone quotes</a:t>
            </a:r>
            <a:endParaRPr lang="en-GB" dirty="0"/>
          </a:p>
        </p:txBody>
      </p:sp>
      <p:sp>
        <p:nvSpPr>
          <p:cNvPr id="3" name="Content Placeholder 2"/>
          <p:cNvSpPr>
            <a:spLocks noGrp="1"/>
          </p:cNvSpPr>
          <p:nvPr>
            <p:ph idx="1"/>
          </p:nvPr>
        </p:nvSpPr>
        <p:spPr>
          <a:xfrm>
            <a:off x="365760" y="2004508"/>
            <a:ext cx="11704319" cy="3777622"/>
          </a:xfrm>
        </p:spPr>
        <p:txBody>
          <a:bodyPr>
            <a:noAutofit/>
          </a:bodyPr>
          <a:lstStyle/>
          <a:p>
            <a:r>
              <a:rPr lang="en-GB" sz="2400" dirty="0">
                <a:latin typeface="Arial" panose="020B0604020202020204" pitchFamily="34" charset="0"/>
                <a:cs typeface="Arial" panose="020B0604020202020204" pitchFamily="34" charset="0"/>
              </a:rPr>
              <a:t>You accomplish more with a smile, a handshake, and a gun than you do with just a smile and a handshake</a:t>
            </a:r>
            <a:r>
              <a:rPr lang="en-GB" sz="2400" dirty="0" smtClean="0">
                <a:latin typeface="Arial" panose="020B0604020202020204" pitchFamily="34" charset="0"/>
                <a:cs typeface="Arial" panose="020B0604020202020204" pitchFamily="34" charset="0"/>
              </a:rPr>
              <a:t>.</a:t>
            </a:r>
          </a:p>
          <a:p>
            <a:endParaRPr lang="en-GB" sz="2400" dirty="0">
              <a:latin typeface="Arial" panose="020B0604020202020204" pitchFamily="34" charset="0"/>
              <a:cs typeface="Arial" panose="020B0604020202020204" pitchFamily="34" charset="0"/>
            </a:endParaRPr>
          </a:p>
          <a:p>
            <a:endParaRPr lang="en-GB" sz="2400" dirty="0" smtClean="0">
              <a:latin typeface="Arial" panose="020B0604020202020204" pitchFamily="34" charset="0"/>
              <a:cs typeface="Arial" panose="020B0604020202020204" pitchFamily="34" charset="0"/>
            </a:endParaRPr>
          </a:p>
          <a:p>
            <a:r>
              <a:rPr lang="en-GB" sz="2400" dirty="0">
                <a:latin typeface="Arial" panose="020B0604020202020204" pitchFamily="34" charset="0"/>
                <a:cs typeface="Arial" panose="020B0604020202020204" pitchFamily="34" charset="0"/>
              </a:rPr>
              <a:t>I'm a kind person, I'm kind to everyone, but if you are unkind to me, then kindness is not what you'll remember me </a:t>
            </a:r>
            <a:r>
              <a:rPr lang="en-GB" sz="2400" dirty="0" smtClean="0">
                <a:latin typeface="Arial" panose="020B0604020202020204" pitchFamily="34" charset="0"/>
                <a:cs typeface="Arial" panose="020B0604020202020204" pitchFamily="34" charset="0"/>
              </a:rPr>
              <a:t>for</a:t>
            </a:r>
          </a:p>
          <a:p>
            <a:endParaRPr lang="en-GB" sz="2400" dirty="0" smtClean="0">
              <a:latin typeface="Arial" panose="020B0604020202020204" pitchFamily="34" charset="0"/>
              <a:cs typeface="Arial" panose="020B0604020202020204" pitchFamily="34" charset="0"/>
            </a:endParaRPr>
          </a:p>
          <a:p>
            <a:endParaRPr lang="en-GB" sz="2400" dirty="0">
              <a:latin typeface="Arial" panose="020B0604020202020204" pitchFamily="34" charset="0"/>
              <a:cs typeface="Arial" panose="020B0604020202020204" pitchFamily="34" charset="0"/>
            </a:endParaRPr>
          </a:p>
          <a:p>
            <a:r>
              <a:rPr lang="en-GB" sz="2400" dirty="0">
                <a:latin typeface="Arial" panose="020B0604020202020204" pitchFamily="34" charset="0"/>
                <a:cs typeface="Arial" panose="020B0604020202020204" pitchFamily="34" charset="0"/>
              </a:rPr>
              <a:t>Some call it bootlegging. Some call it racketeering. I call it a business.</a:t>
            </a:r>
          </a:p>
        </p:txBody>
      </p:sp>
    </p:spTree>
    <p:extLst>
      <p:ext uri="{BB962C8B-B14F-4D97-AF65-F5344CB8AC3E}">
        <p14:creationId xmlns:p14="http://schemas.microsoft.com/office/powerpoint/2010/main" val="69477532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2775" y="243498"/>
            <a:ext cx="11243387" cy="1280890"/>
          </a:xfrm>
        </p:spPr>
        <p:txBody>
          <a:bodyPr>
            <a:normAutofit/>
          </a:bodyPr>
          <a:lstStyle/>
          <a:p>
            <a:r>
              <a:rPr lang="en-GB" sz="2800" dirty="0" smtClean="0">
                <a:latin typeface="Arial" panose="020B0604020202020204" pitchFamily="34" charset="0"/>
                <a:cs typeface="Arial" panose="020B0604020202020204" pitchFamily="34" charset="0"/>
              </a:rPr>
              <a:t>Mobsters …Lucky Luciano. Legs Ed Diamond, Fatty Walsh, …’celebrities” ……..glamorous, lethal, and ruthless</a:t>
            </a:r>
            <a:endParaRPr lang="en-GB" sz="2800" dirty="0">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2"/>
          <a:stretch>
            <a:fillRect/>
          </a:stretch>
        </p:blipFill>
        <p:spPr>
          <a:xfrm>
            <a:off x="176212" y="1390650"/>
            <a:ext cx="12015788" cy="5467350"/>
          </a:xfrm>
          <a:prstGeom prst="rect">
            <a:avLst/>
          </a:prstGeom>
        </p:spPr>
      </p:pic>
    </p:spTree>
    <p:extLst>
      <p:ext uri="{BB962C8B-B14F-4D97-AF65-F5344CB8AC3E}">
        <p14:creationId xmlns:p14="http://schemas.microsoft.com/office/powerpoint/2010/main" val="108636846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8450" y="166910"/>
            <a:ext cx="8911687" cy="1280890"/>
          </a:xfrm>
        </p:spPr>
        <p:txBody>
          <a:bodyPr/>
          <a:lstStyle/>
          <a:p>
            <a:pPr algn="ctr"/>
            <a:r>
              <a:rPr lang="en-GB" dirty="0" smtClean="0"/>
              <a:t>Prohibition and Crime</a:t>
            </a:r>
            <a:endParaRPr lang="en-GB"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720022003"/>
              </p:ext>
            </p:extLst>
          </p:nvPr>
        </p:nvGraphicFramePr>
        <p:xfrm>
          <a:off x="1685926" y="1581150"/>
          <a:ext cx="6991350" cy="2286000"/>
        </p:xfrm>
        <a:graphic>
          <a:graphicData uri="http://schemas.openxmlformats.org/drawingml/2006/table">
            <a:tbl>
              <a:tblPr firstRow="1" bandRow="1">
                <a:tableStyleId>{5C22544A-7EE6-4342-B048-85BDC9FD1C3A}</a:tableStyleId>
              </a:tblPr>
              <a:tblGrid>
                <a:gridCol w="2330450">
                  <a:extLst>
                    <a:ext uri="{9D8B030D-6E8A-4147-A177-3AD203B41FA5}">
                      <a16:colId xmlns:a16="http://schemas.microsoft.com/office/drawing/2014/main" val="2263884998"/>
                    </a:ext>
                  </a:extLst>
                </a:gridCol>
                <a:gridCol w="1805279">
                  <a:extLst>
                    <a:ext uri="{9D8B030D-6E8A-4147-A177-3AD203B41FA5}">
                      <a16:colId xmlns:a16="http://schemas.microsoft.com/office/drawing/2014/main" val="1095124429"/>
                    </a:ext>
                  </a:extLst>
                </a:gridCol>
                <a:gridCol w="2855621">
                  <a:extLst>
                    <a:ext uri="{9D8B030D-6E8A-4147-A177-3AD203B41FA5}">
                      <a16:colId xmlns:a16="http://schemas.microsoft.com/office/drawing/2014/main" val="1905481782"/>
                    </a:ext>
                  </a:extLst>
                </a:gridCol>
              </a:tblGrid>
              <a:tr h="370840">
                <a:tc>
                  <a:txBody>
                    <a:bodyPr/>
                    <a:lstStyle/>
                    <a:p>
                      <a:endParaRPr lang="en-GB" sz="2400" dirty="0">
                        <a:latin typeface="Arial" panose="020B0604020202020204" pitchFamily="34" charset="0"/>
                        <a:cs typeface="Arial" panose="020B0604020202020204" pitchFamily="34" charset="0"/>
                      </a:endParaRPr>
                    </a:p>
                  </a:txBody>
                  <a:tcPr/>
                </a:tc>
                <a:tc>
                  <a:txBody>
                    <a:bodyPr/>
                    <a:lstStyle/>
                    <a:p>
                      <a:pPr algn="ctr"/>
                      <a:r>
                        <a:rPr lang="en-GB" sz="2400" dirty="0" smtClean="0">
                          <a:latin typeface="Arial" panose="020B0604020202020204" pitchFamily="34" charset="0"/>
                          <a:cs typeface="Arial" panose="020B0604020202020204" pitchFamily="34" charset="0"/>
                        </a:rPr>
                        <a:t>USA</a:t>
                      </a:r>
                      <a:endParaRPr lang="en-GB" sz="2400" dirty="0">
                        <a:latin typeface="Arial" panose="020B0604020202020204" pitchFamily="34" charset="0"/>
                        <a:cs typeface="Arial" panose="020B0604020202020204" pitchFamily="34" charset="0"/>
                      </a:endParaRPr>
                    </a:p>
                  </a:txBody>
                  <a:tcPr/>
                </a:tc>
                <a:tc>
                  <a:txBody>
                    <a:bodyPr/>
                    <a:lstStyle/>
                    <a:p>
                      <a:pPr algn="ctr"/>
                      <a:r>
                        <a:rPr lang="en-GB" sz="2400" dirty="0" smtClean="0">
                          <a:latin typeface="Arial" panose="020B0604020202020204" pitchFamily="34" charset="0"/>
                          <a:cs typeface="Arial" panose="020B0604020202020204" pitchFamily="34" charset="0"/>
                        </a:rPr>
                        <a:t>UK</a:t>
                      </a:r>
                      <a:endParaRPr lang="en-GB" sz="24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273351917"/>
                  </a:ext>
                </a:extLst>
              </a:tr>
              <a:tr h="370840">
                <a:tc>
                  <a:txBody>
                    <a:bodyPr/>
                    <a:lstStyle/>
                    <a:p>
                      <a:pPr algn="ctr"/>
                      <a:r>
                        <a:rPr lang="en-GB" sz="2400" dirty="0" smtClean="0">
                          <a:latin typeface="Arial" panose="020B0604020202020204" pitchFamily="34" charset="0"/>
                          <a:cs typeface="Arial" panose="020B0604020202020204" pitchFamily="34" charset="0"/>
                        </a:rPr>
                        <a:t>1900</a:t>
                      </a:r>
                      <a:endParaRPr lang="en-GB" sz="2400" dirty="0">
                        <a:latin typeface="Arial" panose="020B0604020202020204" pitchFamily="34" charset="0"/>
                        <a:cs typeface="Arial" panose="020B0604020202020204" pitchFamily="34" charset="0"/>
                      </a:endParaRPr>
                    </a:p>
                  </a:txBody>
                  <a:tcPr/>
                </a:tc>
                <a:tc>
                  <a:txBody>
                    <a:bodyPr/>
                    <a:lstStyle/>
                    <a:p>
                      <a:pPr algn="ctr"/>
                      <a:r>
                        <a:rPr lang="en-GB" sz="2400" dirty="0" smtClean="0">
                          <a:latin typeface="Arial" panose="020B0604020202020204" pitchFamily="34" charset="0"/>
                          <a:cs typeface="Arial" panose="020B0604020202020204" pitchFamily="34" charset="0"/>
                        </a:rPr>
                        <a:t>1.2</a:t>
                      </a:r>
                      <a:endParaRPr lang="en-GB" sz="2400" dirty="0">
                        <a:latin typeface="Arial" panose="020B0604020202020204" pitchFamily="34" charset="0"/>
                        <a:cs typeface="Arial" panose="020B0604020202020204" pitchFamily="34" charset="0"/>
                      </a:endParaRPr>
                    </a:p>
                  </a:txBody>
                  <a:tcPr/>
                </a:tc>
                <a:tc>
                  <a:txBody>
                    <a:bodyPr/>
                    <a:lstStyle/>
                    <a:p>
                      <a:pPr algn="ctr"/>
                      <a:r>
                        <a:rPr lang="en-GB" sz="2400" dirty="0" smtClean="0">
                          <a:latin typeface="Arial" panose="020B0604020202020204" pitchFamily="34" charset="0"/>
                          <a:cs typeface="Arial" panose="020B0604020202020204" pitchFamily="34" charset="0"/>
                        </a:rPr>
                        <a:t>1.0</a:t>
                      </a:r>
                      <a:endParaRPr lang="en-GB" sz="24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2996200732"/>
                  </a:ext>
                </a:extLst>
              </a:tr>
              <a:tr h="370840">
                <a:tc>
                  <a:txBody>
                    <a:bodyPr/>
                    <a:lstStyle/>
                    <a:p>
                      <a:pPr algn="ctr"/>
                      <a:r>
                        <a:rPr lang="en-GB" sz="2400" dirty="0" smtClean="0">
                          <a:latin typeface="Arial" panose="020B0604020202020204" pitchFamily="34" charset="0"/>
                          <a:cs typeface="Arial" panose="020B0604020202020204" pitchFamily="34" charset="0"/>
                        </a:rPr>
                        <a:t>1920</a:t>
                      </a:r>
                      <a:endParaRPr lang="en-GB" sz="2400" dirty="0">
                        <a:latin typeface="Arial" panose="020B0604020202020204" pitchFamily="34" charset="0"/>
                        <a:cs typeface="Arial" panose="020B0604020202020204" pitchFamily="34" charset="0"/>
                      </a:endParaRPr>
                    </a:p>
                  </a:txBody>
                  <a:tcPr/>
                </a:tc>
                <a:tc>
                  <a:txBody>
                    <a:bodyPr/>
                    <a:lstStyle/>
                    <a:p>
                      <a:pPr algn="ctr"/>
                      <a:r>
                        <a:rPr lang="en-GB" sz="2400" dirty="0" smtClean="0">
                          <a:latin typeface="Arial" panose="020B0604020202020204" pitchFamily="34" charset="0"/>
                          <a:cs typeface="Arial" panose="020B0604020202020204" pitchFamily="34" charset="0"/>
                        </a:rPr>
                        <a:t>5.0</a:t>
                      </a:r>
                      <a:endParaRPr lang="en-GB" sz="2400" dirty="0">
                        <a:latin typeface="Arial" panose="020B0604020202020204" pitchFamily="34" charset="0"/>
                        <a:cs typeface="Arial" panose="020B0604020202020204" pitchFamily="34" charset="0"/>
                      </a:endParaRPr>
                    </a:p>
                  </a:txBody>
                  <a:tcPr/>
                </a:tc>
                <a:tc>
                  <a:txBody>
                    <a:bodyPr/>
                    <a:lstStyle/>
                    <a:p>
                      <a:pPr algn="ctr"/>
                      <a:r>
                        <a:rPr lang="en-GB" sz="2400" dirty="0" smtClean="0">
                          <a:latin typeface="Arial" panose="020B0604020202020204" pitchFamily="34" charset="0"/>
                          <a:cs typeface="Arial" panose="020B0604020202020204" pitchFamily="34" charset="0"/>
                        </a:rPr>
                        <a:t>1.3</a:t>
                      </a:r>
                      <a:endParaRPr lang="en-GB" sz="24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2378610901"/>
                  </a:ext>
                </a:extLst>
              </a:tr>
              <a:tr h="370840">
                <a:tc>
                  <a:txBody>
                    <a:bodyPr/>
                    <a:lstStyle/>
                    <a:p>
                      <a:pPr algn="ctr"/>
                      <a:r>
                        <a:rPr lang="en-GB" sz="2400" dirty="0" smtClean="0">
                          <a:latin typeface="Arial" panose="020B0604020202020204" pitchFamily="34" charset="0"/>
                          <a:cs typeface="Arial" panose="020B0604020202020204" pitchFamily="34" charset="0"/>
                        </a:rPr>
                        <a:t>1930</a:t>
                      </a:r>
                      <a:endParaRPr lang="en-GB" sz="2400" dirty="0">
                        <a:latin typeface="Arial" panose="020B0604020202020204" pitchFamily="34" charset="0"/>
                        <a:cs typeface="Arial" panose="020B0604020202020204" pitchFamily="34" charset="0"/>
                      </a:endParaRPr>
                    </a:p>
                  </a:txBody>
                  <a:tcPr/>
                </a:tc>
                <a:tc>
                  <a:txBody>
                    <a:bodyPr/>
                    <a:lstStyle/>
                    <a:p>
                      <a:pPr algn="ctr"/>
                      <a:r>
                        <a:rPr lang="en-GB" sz="2400" dirty="0" smtClean="0">
                          <a:latin typeface="Arial" panose="020B0604020202020204" pitchFamily="34" charset="0"/>
                          <a:cs typeface="Arial" panose="020B0604020202020204" pitchFamily="34" charset="0"/>
                        </a:rPr>
                        <a:t>9.0</a:t>
                      </a:r>
                      <a:endParaRPr lang="en-GB" sz="2400" dirty="0">
                        <a:latin typeface="Arial" panose="020B0604020202020204" pitchFamily="34" charset="0"/>
                        <a:cs typeface="Arial" panose="020B0604020202020204" pitchFamily="34" charset="0"/>
                      </a:endParaRPr>
                    </a:p>
                  </a:txBody>
                  <a:tcPr/>
                </a:tc>
                <a:tc>
                  <a:txBody>
                    <a:bodyPr/>
                    <a:lstStyle/>
                    <a:p>
                      <a:pPr algn="ctr"/>
                      <a:r>
                        <a:rPr lang="en-GB" sz="2400" dirty="0" smtClean="0">
                          <a:latin typeface="Arial" panose="020B0604020202020204" pitchFamily="34" charset="0"/>
                          <a:cs typeface="Arial" panose="020B0604020202020204" pitchFamily="34" charset="0"/>
                        </a:rPr>
                        <a:t>1.2</a:t>
                      </a:r>
                      <a:endParaRPr lang="en-GB" sz="24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2178917904"/>
                  </a:ext>
                </a:extLst>
              </a:tr>
              <a:tr h="370840">
                <a:tc>
                  <a:txBody>
                    <a:bodyPr/>
                    <a:lstStyle/>
                    <a:p>
                      <a:pPr algn="ctr"/>
                      <a:r>
                        <a:rPr lang="en-GB" sz="2400" dirty="0" smtClean="0">
                          <a:latin typeface="Arial" panose="020B0604020202020204" pitchFamily="34" charset="0"/>
                          <a:cs typeface="Arial" panose="020B0604020202020204" pitchFamily="34" charset="0"/>
                        </a:rPr>
                        <a:t>2023</a:t>
                      </a:r>
                      <a:endParaRPr lang="en-GB" sz="2400" dirty="0">
                        <a:latin typeface="Arial" panose="020B0604020202020204" pitchFamily="34" charset="0"/>
                        <a:cs typeface="Arial" panose="020B0604020202020204" pitchFamily="34" charset="0"/>
                      </a:endParaRPr>
                    </a:p>
                  </a:txBody>
                  <a:tcPr/>
                </a:tc>
                <a:tc>
                  <a:txBody>
                    <a:bodyPr/>
                    <a:lstStyle/>
                    <a:p>
                      <a:pPr algn="ctr"/>
                      <a:r>
                        <a:rPr lang="en-GB" sz="2400" dirty="0" smtClean="0">
                          <a:latin typeface="Arial" panose="020B0604020202020204" pitchFamily="34" charset="0"/>
                          <a:cs typeface="Arial" panose="020B0604020202020204" pitchFamily="34" charset="0"/>
                        </a:rPr>
                        <a:t>6.0</a:t>
                      </a:r>
                      <a:endParaRPr lang="en-GB" sz="2400" dirty="0">
                        <a:latin typeface="Arial" panose="020B0604020202020204" pitchFamily="34" charset="0"/>
                        <a:cs typeface="Arial" panose="020B0604020202020204" pitchFamily="34" charset="0"/>
                      </a:endParaRPr>
                    </a:p>
                  </a:txBody>
                  <a:tcPr/>
                </a:tc>
                <a:tc>
                  <a:txBody>
                    <a:bodyPr/>
                    <a:lstStyle/>
                    <a:p>
                      <a:pPr algn="ctr"/>
                      <a:r>
                        <a:rPr lang="en-GB" sz="2400" dirty="0" smtClean="0">
                          <a:latin typeface="Arial" panose="020B0604020202020204" pitchFamily="34" charset="0"/>
                          <a:cs typeface="Arial" panose="020B0604020202020204" pitchFamily="34" charset="0"/>
                        </a:rPr>
                        <a:t>1.1</a:t>
                      </a:r>
                      <a:endParaRPr lang="en-GB" sz="24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3695996436"/>
                  </a:ext>
                </a:extLst>
              </a:tr>
            </a:tbl>
          </a:graphicData>
        </a:graphic>
      </p:graphicFrame>
      <p:sp>
        <p:nvSpPr>
          <p:cNvPr id="5" name="TextBox 4"/>
          <p:cNvSpPr txBox="1"/>
          <p:nvPr/>
        </p:nvSpPr>
        <p:spPr>
          <a:xfrm>
            <a:off x="3571875" y="1000125"/>
            <a:ext cx="4511171" cy="584775"/>
          </a:xfrm>
          <a:prstGeom prst="rect">
            <a:avLst/>
          </a:prstGeom>
          <a:noFill/>
        </p:spPr>
        <p:txBody>
          <a:bodyPr wrap="none" rtlCol="0">
            <a:spAutoFit/>
          </a:bodyPr>
          <a:lstStyle/>
          <a:p>
            <a:r>
              <a:rPr lang="en-GB" sz="3200" dirty="0" smtClean="0">
                <a:latin typeface="Arial" panose="020B0604020202020204" pitchFamily="34" charset="0"/>
                <a:cs typeface="Arial" panose="020B0604020202020204" pitchFamily="34" charset="0"/>
              </a:rPr>
              <a:t>Homicides per 100,000 </a:t>
            </a:r>
            <a:endParaRPr lang="en-GB" sz="3200" dirty="0">
              <a:latin typeface="Arial" panose="020B0604020202020204" pitchFamily="34" charset="0"/>
              <a:cs typeface="Arial" panose="020B0604020202020204" pitchFamily="34" charset="0"/>
            </a:endParaRPr>
          </a:p>
        </p:txBody>
      </p:sp>
      <p:sp>
        <p:nvSpPr>
          <p:cNvPr id="6" name="TextBox 5"/>
          <p:cNvSpPr txBox="1"/>
          <p:nvPr/>
        </p:nvSpPr>
        <p:spPr>
          <a:xfrm>
            <a:off x="1156221" y="4238738"/>
            <a:ext cx="9924154" cy="830997"/>
          </a:xfrm>
          <a:prstGeom prst="rect">
            <a:avLst/>
          </a:prstGeom>
          <a:noFill/>
        </p:spPr>
        <p:txBody>
          <a:bodyPr wrap="square" rtlCol="0">
            <a:spAutoFit/>
          </a:bodyPr>
          <a:lstStyle/>
          <a:p>
            <a:r>
              <a:rPr lang="en-GB" sz="2400" dirty="0" smtClean="0">
                <a:latin typeface="Arial" panose="020B0604020202020204" pitchFamily="34" charset="0"/>
                <a:cs typeface="Arial" panose="020B0604020202020204" pitchFamily="34" charset="0"/>
              </a:rPr>
              <a:t>Some context…Prohibition…..no ‘civilians or families ” killed</a:t>
            </a:r>
          </a:p>
          <a:p>
            <a:r>
              <a:rPr lang="en-GB" sz="2400" dirty="0" smtClean="0">
                <a:latin typeface="Arial" panose="020B0604020202020204" pitchFamily="34" charset="0"/>
                <a:cs typeface="Arial" panose="020B0604020202020204" pitchFamily="34" charset="0"/>
              </a:rPr>
              <a:t>During 2023 : .Jamaica …53/100,000,  …. Mexico 26/100,000</a:t>
            </a:r>
            <a:endParaRPr lang="en-GB" sz="2400" dirty="0">
              <a:latin typeface="Arial" panose="020B0604020202020204" pitchFamily="34" charset="0"/>
              <a:cs typeface="Arial" panose="020B0604020202020204" pitchFamily="34" charset="0"/>
            </a:endParaRPr>
          </a:p>
        </p:txBody>
      </p:sp>
      <p:sp>
        <p:nvSpPr>
          <p:cNvPr id="7" name="TextBox 6"/>
          <p:cNvSpPr txBox="1"/>
          <p:nvPr/>
        </p:nvSpPr>
        <p:spPr>
          <a:xfrm>
            <a:off x="985333" y="5657671"/>
            <a:ext cx="12761827" cy="1384995"/>
          </a:xfrm>
          <a:prstGeom prst="rect">
            <a:avLst/>
          </a:prstGeom>
          <a:noFill/>
        </p:spPr>
        <p:txBody>
          <a:bodyPr wrap="none" rtlCol="0">
            <a:spAutoFit/>
          </a:bodyPr>
          <a:lstStyle/>
          <a:p>
            <a:r>
              <a:rPr lang="en-GB" sz="2400" dirty="0" smtClean="0">
                <a:latin typeface="Arial" panose="020B0604020202020204" pitchFamily="34" charset="0"/>
                <a:cs typeface="Arial" panose="020B0604020202020204" pitchFamily="34" charset="0"/>
              </a:rPr>
              <a:t>“</a:t>
            </a:r>
            <a:r>
              <a:rPr lang="en-GB" sz="2800" dirty="0" smtClean="0">
                <a:latin typeface="Arial" panose="020B0604020202020204" pitchFamily="34" charset="0"/>
                <a:cs typeface="Arial" panose="020B0604020202020204" pitchFamily="34" charset="0"/>
              </a:rPr>
              <a:t>Shadow economy” grows to $15n per year, 20% of entire economy</a:t>
            </a:r>
          </a:p>
          <a:p>
            <a:r>
              <a:rPr lang="en-GB" sz="2800" dirty="0" smtClean="0">
                <a:latin typeface="Arial" panose="020B0604020202020204" pitchFamily="34" charset="0"/>
                <a:cs typeface="Arial" panose="020B0604020202020204" pitchFamily="34" charset="0"/>
              </a:rPr>
              <a:t>Crime organisations “take over” several city governments (Chicago, Pittsburgh)</a:t>
            </a:r>
          </a:p>
          <a:p>
            <a:r>
              <a:rPr lang="en-GB" sz="2800" dirty="0" smtClean="0">
                <a:latin typeface="Arial" panose="020B0604020202020204" pitchFamily="34" charset="0"/>
                <a:cs typeface="Arial" panose="020B0604020202020204" pitchFamily="34" charset="0"/>
              </a:rPr>
              <a:t>…contaminate unions, docks, trucking industries</a:t>
            </a:r>
            <a:endParaRPr lang="en-GB" sz="2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72331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82385" y="0"/>
            <a:ext cx="10109615" cy="1280890"/>
          </a:xfrm>
        </p:spPr>
        <p:txBody>
          <a:bodyPr>
            <a:normAutofit fontScale="90000"/>
          </a:bodyPr>
          <a:lstStyle/>
          <a:p>
            <a:r>
              <a:rPr lang="en-GB" dirty="0" smtClean="0"/>
              <a:t>Hollywood Blockbuster 1915 film</a:t>
            </a:r>
            <a:br>
              <a:rPr lang="en-GB" dirty="0" smtClean="0"/>
            </a:br>
            <a:r>
              <a:rPr lang="en-GB" dirty="0" smtClean="0"/>
              <a:t>…..</a:t>
            </a:r>
            <a:r>
              <a:rPr lang="en-GB" sz="3100" dirty="0" smtClean="0">
                <a:latin typeface="Arial" panose="020B0604020202020204" pitchFamily="34" charset="0"/>
                <a:cs typeface="Arial" panose="020B0604020202020204" pitchFamily="34" charset="0"/>
              </a:rPr>
              <a:t>seen by millions…becomes “history”</a:t>
            </a:r>
            <a:br>
              <a:rPr lang="en-GB" sz="3100" dirty="0" smtClean="0">
                <a:latin typeface="Arial" panose="020B0604020202020204" pitchFamily="34" charset="0"/>
                <a:cs typeface="Arial" panose="020B0604020202020204" pitchFamily="34" charset="0"/>
              </a:rPr>
            </a:br>
            <a:r>
              <a:rPr lang="en-GB" sz="3100" dirty="0" smtClean="0">
                <a:latin typeface="Arial" panose="020B0604020202020204" pitchFamily="34" charset="0"/>
                <a:cs typeface="Arial" panose="020B0604020202020204" pitchFamily="34" charset="0"/>
              </a:rPr>
              <a:t>…Woodrow Wilson in White House</a:t>
            </a:r>
            <a:br>
              <a:rPr lang="en-GB" sz="3100" dirty="0" smtClean="0">
                <a:latin typeface="Arial" panose="020B0604020202020204" pitchFamily="34" charset="0"/>
                <a:cs typeface="Arial" panose="020B0604020202020204" pitchFamily="34" charset="0"/>
              </a:rPr>
            </a:br>
            <a:r>
              <a:rPr lang="en-GB" sz="3100" dirty="0" smtClean="0">
                <a:latin typeface="Arial" panose="020B0604020202020204" pitchFamily="34" charset="0"/>
                <a:cs typeface="Arial" panose="020B0604020202020204" pitchFamily="34" charset="0"/>
              </a:rPr>
              <a:t>…most popular and dangerous film in US history</a:t>
            </a:r>
            <a:endParaRPr lang="en-GB" sz="3100" dirty="0">
              <a:latin typeface="Arial" panose="020B0604020202020204" pitchFamily="34" charset="0"/>
              <a:cs typeface="Arial" panose="020B0604020202020204" pitchFamily="34" charset="0"/>
            </a:endParaRPr>
          </a:p>
        </p:txBody>
      </p:sp>
      <p:pic>
        <p:nvPicPr>
          <p:cNvPr id="7170" name="Picture 2" descr="https://upload.wikimedia.org/wikipedia/commons/thumb/6/61/Birth_of_a_Nation_theatrical_poster.jpg/220px-Birth_of_a_Nation_theatrical_poste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818042"/>
            <a:ext cx="12192000" cy="50399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462828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22017" y="333653"/>
            <a:ext cx="8911687" cy="1280890"/>
          </a:xfrm>
        </p:spPr>
        <p:txBody>
          <a:bodyPr/>
          <a:lstStyle/>
          <a:p>
            <a:r>
              <a:rPr lang="en-GB" dirty="0" smtClean="0"/>
              <a:t>Birth of Nation: KKK capture Black rapist</a:t>
            </a:r>
            <a:endParaRPr lang="en-GB" dirty="0"/>
          </a:p>
        </p:txBody>
      </p:sp>
      <p:pic>
        <p:nvPicPr>
          <p:cNvPr id="5" name="Picture 4"/>
          <p:cNvPicPr>
            <a:picLocks noChangeAspect="1"/>
          </p:cNvPicPr>
          <p:nvPr/>
        </p:nvPicPr>
        <p:blipFill>
          <a:blip r:embed="rId2"/>
          <a:stretch>
            <a:fillRect/>
          </a:stretch>
        </p:blipFill>
        <p:spPr>
          <a:xfrm>
            <a:off x="559197" y="1343167"/>
            <a:ext cx="11632803" cy="5611651"/>
          </a:xfrm>
          <a:prstGeom prst="rect">
            <a:avLst/>
          </a:prstGeom>
        </p:spPr>
      </p:pic>
    </p:spTree>
    <p:extLst>
      <p:ext uri="{BB962C8B-B14F-4D97-AF65-F5344CB8AC3E}">
        <p14:creationId xmlns:p14="http://schemas.microsoft.com/office/powerpoint/2010/main" val="280125940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06864" y="365926"/>
            <a:ext cx="8911687" cy="1280890"/>
          </a:xfrm>
        </p:spPr>
        <p:txBody>
          <a:bodyPr/>
          <a:lstStyle/>
          <a:p>
            <a:r>
              <a:rPr lang="en-GB" dirty="0" smtClean="0"/>
              <a:t>KKK rescue virtuous Southern women</a:t>
            </a:r>
            <a:endParaRPr lang="en-GB" dirty="0"/>
          </a:p>
        </p:txBody>
      </p:sp>
      <p:pic>
        <p:nvPicPr>
          <p:cNvPr id="5" name="Picture 4"/>
          <p:cNvPicPr>
            <a:picLocks noChangeAspect="1"/>
          </p:cNvPicPr>
          <p:nvPr/>
        </p:nvPicPr>
        <p:blipFill>
          <a:blip r:embed="rId2"/>
          <a:stretch>
            <a:fillRect/>
          </a:stretch>
        </p:blipFill>
        <p:spPr>
          <a:xfrm>
            <a:off x="161364" y="1355464"/>
            <a:ext cx="11897957" cy="5378823"/>
          </a:xfrm>
          <a:prstGeom prst="rect">
            <a:avLst/>
          </a:prstGeom>
        </p:spPr>
      </p:pic>
    </p:spTree>
    <p:extLst>
      <p:ext uri="{BB962C8B-B14F-4D97-AF65-F5344CB8AC3E}">
        <p14:creationId xmlns:p14="http://schemas.microsoft.com/office/powerpoint/2010/main" val="100533986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26250" y="357410"/>
            <a:ext cx="8911687" cy="1280890"/>
          </a:xfrm>
        </p:spPr>
        <p:txBody>
          <a:bodyPr/>
          <a:lstStyle/>
          <a:p>
            <a:r>
              <a:rPr lang="en-GB" dirty="0" smtClean="0"/>
              <a:t>Confederate Propaganda</a:t>
            </a:r>
            <a:endParaRPr lang="en-GB" dirty="0"/>
          </a:p>
        </p:txBody>
      </p:sp>
      <p:pic>
        <p:nvPicPr>
          <p:cNvPr id="5122" name="Picture 2" descr="undefined"/>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61925" y="2019301"/>
            <a:ext cx="5581650" cy="501015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209675" y="1371600"/>
            <a:ext cx="5301451" cy="830997"/>
          </a:xfrm>
          <a:prstGeom prst="rect">
            <a:avLst/>
          </a:prstGeom>
          <a:noFill/>
        </p:spPr>
        <p:txBody>
          <a:bodyPr wrap="none" rtlCol="0">
            <a:spAutoFit/>
          </a:bodyPr>
          <a:lstStyle/>
          <a:p>
            <a:r>
              <a:rPr lang="en-GB" sz="2400" dirty="0" smtClean="0">
                <a:latin typeface="Arial" panose="020B0604020202020204" pitchFamily="34" charset="0"/>
                <a:cs typeface="Arial" panose="020B0604020202020204" pitchFamily="34" charset="0"/>
              </a:rPr>
              <a:t>Front page of “The Klansman”</a:t>
            </a:r>
          </a:p>
          <a:p>
            <a:r>
              <a:rPr lang="en-GB" sz="2400" dirty="0" smtClean="0">
                <a:latin typeface="Arial" panose="020B0604020202020204" pitchFamily="34" charset="0"/>
                <a:cs typeface="Arial" panose="020B0604020202020204" pitchFamily="34" charset="0"/>
              </a:rPr>
              <a:t>..saving the virtue of southern women</a:t>
            </a:r>
            <a:endParaRPr lang="en-GB" sz="2400" dirty="0">
              <a:latin typeface="Arial" panose="020B0604020202020204" pitchFamily="34" charset="0"/>
              <a:cs typeface="Arial" panose="020B0604020202020204" pitchFamily="34" charset="0"/>
            </a:endParaRPr>
          </a:p>
        </p:txBody>
      </p:sp>
      <p:pic>
        <p:nvPicPr>
          <p:cNvPr id="5" name="Picture 4"/>
          <p:cNvPicPr>
            <a:picLocks noChangeAspect="1"/>
          </p:cNvPicPr>
          <p:nvPr/>
        </p:nvPicPr>
        <p:blipFill>
          <a:blip r:embed="rId3"/>
          <a:stretch>
            <a:fillRect/>
          </a:stretch>
        </p:blipFill>
        <p:spPr>
          <a:xfrm>
            <a:off x="5943600" y="2095500"/>
            <a:ext cx="6248400" cy="4762500"/>
          </a:xfrm>
          <a:prstGeom prst="rect">
            <a:avLst/>
          </a:prstGeom>
        </p:spPr>
      </p:pic>
      <p:sp>
        <p:nvSpPr>
          <p:cNvPr id="6" name="TextBox 5"/>
          <p:cNvSpPr txBox="1"/>
          <p:nvPr/>
        </p:nvSpPr>
        <p:spPr>
          <a:xfrm>
            <a:off x="6781800" y="1552575"/>
            <a:ext cx="4689104" cy="461665"/>
          </a:xfrm>
          <a:prstGeom prst="rect">
            <a:avLst/>
          </a:prstGeom>
          <a:noFill/>
        </p:spPr>
        <p:txBody>
          <a:bodyPr wrap="none" rtlCol="0">
            <a:spAutoFit/>
          </a:bodyPr>
          <a:lstStyle/>
          <a:p>
            <a:r>
              <a:rPr lang="en-GB" sz="2400" dirty="0">
                <a:latin typeface="Arial" panose="020B0604020202020204" pitchFamily="34" charset="0"/>
                <a:cs typeface="Arial" panose="020B0604020202020204" pitchFamily="34" charset="0"/>
              </a:rPr>
              <a:t>Deifying the Confederate leaders</a:t>
            </a:r>
          </a:p>
        </p:txBody>
      </p:sp>
    </p:spTree>
    <p:extLst>
      <p:ext uri="{BB962C8B-B14F-4D97-AF65-F5344CB8AC3E}">
        <p14:creationId xmlns:p14="http://schemas.microsoft.com/office/powerpoint/2010/main" val="2696303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12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63040" y="0"/>
            <a:ext cx="10929769" cy="1280890"/>
          </a:xfrm>
        </p:spPr>
        <p:txBody>
          <a:bodyPr>
            <a:normAutofit fontScale="90000"/>
          </a:bodyPr>
          <a:lstStyle/>
          <a:p>
            <a:r>
              <a:rPr lang="en-GB" dirty="0" smtClean="0"/>
              <a:t>Memorials movement</a:t>
            </a:r>
            <a:br>
              <a:rPr lang="en-GB" dirty="0" smtClean="0"/>
            </a:br>
            <a:r>
              <a:rPr lang="en-GB" dirty="0" smtClean="0"/>
              <a:t>….United Daughters of the Confederacy </a:t>
            </a:r>
            <a:br>
              <a:rPr lang="en-GB" dirty="0" smtClean="0"/>
            </a:br>
            <a:r>
              <a:rPr lang="en-GB" dirty="0" smtClean="0"/>
              <a:t>memorials movement (1915-1920)</a:t>
            </a:r>
            <a:endParaRPr lang="en-GB" dirty="0"/>
          </a:p>
        </p:txBody>
      </p:sp>
      <p:pic>
        <p:nvPicPr>
          <p:cNvPr id="3074" name="Picture 2" descr="undefine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4325" y="1549101"/>
            <a:ext cx="11334750" cy="5423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1322335"/>
      </p:ext>
    </p:extLst>
  </p:cSld>
  <p:clrMapOvr>
    <a:masterClrMapping/>
  </p:clrMapOvr>
  <p:timing>
    <p:tnLst>
      <p:par>
        <p:cTn id="1" dur="indefinite" restart="never" nodeType="tmRoot"/>
      </p:par>
    </p:tnLst>
  </p:timing>
</p:sld>
</file>

<file path=ppt/theme/theme1.xml><?xml version="1.0" encoding="utf-8"?>
<a:theme xmlns:a="http://schemas.openxmlformats.org/drawingml/2006/main" name="Wisp">
  <a:themeElements>
    <a:clrScheme name="Wisp">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Wisp</Template>
  <TotalTime>61788</TotalTime>
  <Words>1008</Words>
  <Application>Microsoft Office PowerPoint</Application>
  <PresentationFormat>Widescreen</PresentationFormat>
  <Paragraphs>198</Paragraphs>
  <Slides>44</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44</vt:i4>
      </vt:variant>
    </vt:vector>
  </HeadingPairs>
  <TitlesOfParts>
    <vt:vector size="49" baseType="lpstr">
      <vt:lpstr>Arial</vt:lpstr>
      <vt:lpstr>Calibri</vt:lpstr>
      <vt:lpstr>Century Gothic</vt:lpstr>
      <vt:lpstr>Wingdings 3</vt:lpstr>
      <vt:lpstr>Wisp</vt:lpstr>
      <vt:lpstr>American History </vt:lpstr>
      <vt:lpstr>Race, gangsters and speculation</vt:lpstr>
      <vt:lpstr>Race conflict 1920’s</vt:lpstr>
      <vt:lpstr>The “Lost Cause” Myth</vt:lpstr>
      <vt:lpstr>Hollywood Blockbuster 1915 film …..seen by millions…becomes “history” …Woodrow Wilson in White House …most popular and dangerous film in US history</vt:lpstr>
      <vt:lpstr>Birth of Nation: KKK capture Black rapist</vt:lpstr>
      <vt:lpstr>KKK rescue virtuous Southern women</vt:lpstr>
      <vt:lpstr>Confederate Propaganda</vt:lpstr>
      <vt:lpstr>Memorials movement ….United Daughters of the Confederacy  memorials movement (1915-1920)</vt:lpstr>
      <vt:lpstr>Stone Mountain monument ..started 1915…completed 1972</vt:lpstr>
      <vt:lpstr>Generals heroes….not traitors</vt:lpstr>
      <vt:lpstr>Klu Klux Klan Version 1.0 (1866-1870)</vt:lpstr>
      <vt:lpstr>KKK version 2.0 (1915-1940’s)</vt:lpstr>
      <vt:lpstr>…a family affair</vt:lpstr>
      <vt:lpstr>Anti Catholic propaganda</vt:lpstr>
      <vt:lpstr>March on Washington 1925  </vt:lpstr>
      <vt:lpstr>Women to the fore ! ….Washington 1925</vt:lpstr>
      <vt:lpstr>Tulsa 1921</vt:lpstr>
      <vt:lpstr>Tulsa Greenwood community …prior to 1921</vt:lpstr>
      <vt:lpstr>Tulsa riot of 1921 (massacre”</vt:lpstr>
      <vt:lpstr>Green wood after ‘massacre”</vt:lpstr>
      <vt:lpstr>PowerPoint Presentation</vt:lpstr>
      <vt:lpstr>Race riots/ lynching occur across during 1920’s ….public affairs, media covered, most in North</vt:lpstr>
      <vt:lpstr>Favorable news coverage</vt:lpstr>
      <vt:lpstr>Gangsterism ….problems of prohibition</vt:lpstr>
      <vt:lpstr>Prohibition</vt:lpstr>
      <vt:lpstr>Supporting Prohibition …The “wets” &amp; KKK</vt:lpstr>
      <vt:lpstr>Enforcement enthusiastic….at first</vt:lpstr>
      <vt:lpstr>Restaurants comply…..at first</vt:lpstr>
      <vt:lpstr>Prohibition impact (1) </vt:lpstr>
      <vt:lpstr>Hiding the booze (illegal to sell and deliver….not to drink!)</vt:lpstr>
      <vt:lpstr>PowerPoint Presentation</vt:lpstr>
      <vt:lpstr>Speakeasies….10,000 in New York by 1926 ……collapse of enforcement</vt:lpstr>
      <vt:lpstr>Political/ Social Impact</vt:lpstr>
      <vt:lpstr>Invitation to Crime</vt:lpstr>
      <vt:lpstr>Alphonse Gabriel Capone</vt:lpstr>
      <vt:lpstr>A family man</vt:lpstr>
      <vt:lpstr>And  celebrity…..at World Series Baseball game</vt:lpstr>
      <vt:lpstr>The rewards of crime (Capone’s Florida retreat)</vt:lpstr>
      <vt:lpstr>Removal of former boss ..Frankie Vale 1928)</vt:lpstr>
      <vt:lpstr>And rivals …the truce meeting that wasn’t…St Valentines Day Massacre 1928</vt:lpstr>
      <vt:lpstr>Al Capone quotes</vt:lpstr>
      <vt:lpstr>Mobsters …Lucky Luciano. Legs Ed Diamond, Fatty Walsh, …’celebrities” ……..glamorous, lethal, and ruthless</vt:lpstr>
      <vt:lpstr>Prohibition and Crime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making of America</dc:title>
  <dc:creator>Stephen</dc:creator>
  <cp:lastModifiedBy>Stephen</cp:lastModifiedBy>
  <cp:revision>1908</cp:revision>
  <dcterms:created xsi:type="dcterms:W3CDTF">2023-02-02T12:46:22Z</dcterms:created>
  <dcterms:modified xsi:type="dcterms:W3CDTF">2024-11-18T23:14:30Z</dcterms:modified>
</cp:coreProperties>
</file>